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99" r:id="rId3"/>
    <p:sldId id="300" r:id="rId4"/>
    <p:sldId id="301" r:id="rId5"/>
    <p:sldId id="302" r:id="rId6"/>
    <p:sldId id="303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835"/>
    <a:srgbClr val="E2004B"/>
    <a:srgbClr val="5A5A5D"/>
    <a:srgbClr val="9E9E9E"/>
    <a:srgbClr val="222C37"/>
    <a:srgbClr val="000000"/>
    <a:srgbClr val="FFFFFF"/>
    <a:srgbClr val="00BAD4"/>
    <a:srgbClr val="8AC249"/>
    <a:srgbClr val="CDDC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868" autoAdjust="0"/>
  </p:normalViewPr>
  <p:slideViewPr>
    <p:cSldViewPr snapToGrid="0" showGuides="1">
      <p:cViewPr varScale="1">
        <p:scale>
          <a:sx n="108" d="100"/>
          <a:sy n="108" d="100"/>
        </p:scale>
        <p:origin x="915" y="45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75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05-02T00:28:47.154" idx="3">
    <p:pos x="707" y="1438"/>
    <p:text>Remove auto capitalizing :)</p:text>
    <p:extLst>
      <p:ext uri="{C676402C-5697-4E1C-873F-D02D1690AC5C}">
        <p15:threadingInfo xmlns:p15="http://schemas.microsoft.com/office/powerpoint/2012/main" timeZoneBias="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9B916C-04E6-404D-97CD-14621E51593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8411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9436F85-577F-4A92-A47F-D540A2BCC82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3d.com/Manual/SL-ShaderPrograms.html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1699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We</a:t>
            </a:r>
            <a:r>
              <a:rPr lang="es-MX" dirty="0" smtClean="0"/>
              <a:t> </a:t>
            </a:r>
            <a:r>
              <a:rPr lang="es-MX" dirty="0" err="1" smtClean="0"/>
              <a:t>will</a:t>
            </a:r>
            <a:r>
              <a:rPr lang="es-MX" dirty="0" smtClean="0"/>
              <a:t> </a:t>
            </a:r>
            <a:r>
              <a:rPr lang="es-MX" dirty="0" err="1" smtClean="0"/>
              <a:t>explain</a:t>
            </a:r>
            <a:r>
              <a:rPr lang="es-MX" dirty="0" smtClean="0"/>
              <a:t> </a:t>
            </a:r>
            <a:r>
              <a:rPr lang="es-MX" dirty="0" err="1" smtClean="0"/>
              <a:t>this</a:t>
            </a:r>
            <a:r>
              <a:rPr lang="es-MX" dirty="0" smtClean="0"/>
              <a:t> </a:t>
            </a:r>
            <a:r>
              <a:rPr lang="es-MX" dirty="0" err="1" smtClean="0"/>
              <a:t>with</a:t>
            </a:r>
            <a:r>
              <a:rPr lang="es-MX" dirty="0" smtClean="0"/>
              <a:t> a </a:t>
            </a:r>
            <a:r>
              <a:rPr lang="es-MX" dirty="0" err="1" smtClean="0"/>
              <a:t>Unity</a:t>
            </a:r>
            <a:r>
              <a:rPr lang="es-MX" dirty="0" smtClean="0"/>
              <a:t> demo, </a:t>
            </a:r>
            <a:r>
              <a:rPr lang="es-MX" dirty="0" err="1" smtClean="0"/>
              <a:t>however</a:t>
            </a:r>
            <a:r>
              <a:rPr lang="es-MX" dirty="0" smtClean="0"/>
              <a:t> </a:t>
            </a:r>
            <a:r>
              <a:rPr lang="es-MX" dirty="0" err="1" smtClean="0"/>
              <a:t>it’s</a:t>
            </a:r>
            <a:r>
              <a:rPr lang="es-MX" dirty="0" smtClean="0"/>
              <a:t> </a:t>
            </a:r>
            <a:r>
              <a:rPr lang="es-MX" dirty="0" err="1" smtClean="0"/>
              <a:t>important</a:t>
            </a:r>
            <a:r>
              <a:rPr lang="es-MX" dirty="0" smtClean="0"/>
              <a:t> to </a:t>
            </a:r>
            <a:r>
              <a:rPr lang="es-MX" dirty="0" err="1" smtClean="0"/>
              <a:t>know</a:t>
            </a:r>
            <a:r>
              <a:rPr lang="es-MX" dirty="0" smtClean="0"/>
              <a:t> </a:t>
            </a:r>
            <a:r>
              <a:rPr lang="es-MX" dirty="0" err="1" smtClean="0"/>
              <a:t>that</a:t>
            </a:r>
            <a:r>
              <a:rPr lang="es-MX" dirty="0" smtClean="0"/>
              <a:t>:</a:t>
            </a:r>
          </a:p>
          <a:p>
            <a:endParaRPr lang="es-MX" dirty="0" smtClean="0"/>
          </a:p>
          <a:p>
            <a:r>
              <a:rPr lang="es-MX" dirty="0" smtClean="0"/>
              <a:t>-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fragment</a:t>
            </a:r>
            <a:r>
              <a:rPr lang="es-MX" dirty="0" smtClean="0"/>
              <a:t>(</a:t>
            </a:r>
            <a:r>
              <a:rPr lang="es-MX" dirty="0" err="1" smtClean="0"/>
              <a:t>or</a:t>
            </a:r>
            <a:r>
              <a:rPr lang="es-MX" baseline="0" dirty="0" smtClean="0"/>
              <a:t> pixel </a:t>
            </a:r>
            <a:r>
              <a:rPr lang="es-MX" baseline="0" dirty="0" err="1" smtClean="0"/>
              <a:t>shader</a:t>
            </a:r>
            <a:r>
              <a:rPr lang="es-MX" dirty="0" smtClean="0"/>
              <a:t>) </a:t>
            </a:r>
            <a:r>
              <a:rPr lang="es-MX" dirty="0" err="1" smtClean="0"/>
              <a:t>is</a:t>
            </a:r>
            <a:r>
              <a:rPr lang="es-MX" dirty="0" smtClean="0"/>
              <a:t>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program</a:t>
            </a:r>
            <a:r>
              <a:rPr lang="es-MX" dirty="0" smtClean="0"/>
              <a:t> </a:t>
            </a:r>
            <a:r>
              <a:rPr lang="es-MX" dirty="0" err="1" smtClean="0"/>
              <a:t>that</a:t>
            </a:r>
            <a:r>
              <a:rPr lang="es-MX" dirty="0" smtClean="0"/>
              <a:t> </a:t>
            </a:r>
            <a:r>
              <a:rPr lang="es-MX" dirty="0" err="1" smtClean="0"/>
              <a:t>receives</a:t>
            </a:r>
            <a:r>
              <a:rPr lang="es-MX" dirty="0" smtClean="0"/>
              <a:t> </a:t>
            </a:r>
            <a:r>
              <a:rPr lang="es-MX" dirty="0" err="1" smtClean="0"/>
              <a:t>information</a:t>
            </a:r>
            <a:r>
              <a:rPr lang="es-MX" dirty="0" smtClean="0"/>
              <a:t> </a:t>
            </a:r>
            <a:r>
              <a:rPr lang="es-MX" dirty="0" err="1" smtClean="0"/>
              <a:t>from</a:t>
            </a:r>
            <a:r>
              <a:rPr lang="es-MX" dirty="0" smtClean="0"/>
              <a:t>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vertex</a:t>
            </a:r>
            <a:r>
              <a:rPr lang="es-MX" baseline="0" dirty="0" smtClean="0"/>
              <a:t> </a:t>
            </a:r>
            <a:r>
              <a:rPr lang="es-MX" baseline="0" dirty="0" err="1" smtClean="0"/>
              <a:t>program</a:t>
            </a:r>
            <a:r>
              <a:rPr lang="es-MX" baseline="0" dirty="0" smtClean="0"/>
              <a:t> and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result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be a color to be </a:t>
            </a:r>
            <a:r>
              <a:rPr lang="es-MX" baseline="0" dirty="0" err="1" smtClean="0"/>
              <a:t>rendered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screen</a:t>
            </a:r>
            <a:r>
              <a:rPr lang="es-MX" baseline="0" dirty="0" smtClean="0"/>
              <a:t>. </a:t>
            </a:r>
            <a:r>
              <a:rPr lang="es-MX" baseline="0" dirty="0" err="1" smtClean="0"/>
              <a:t>Or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an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object’s</a:t>
            </a:r>
            <a:r>
              <a:rPr lang="es-MX" baseline="0" dirty="0" smtClean="0"/>
              <a:t> Surface.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78416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9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Unity</a:t>
            </a:r>
            <a:r>
              <a:rPr lang="es-MX" sz="9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Demo </a:t>
            </a:r>
            <a:r>
              <a:rPr lang="es-MX" sz="9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here</a:t>
            </a:r>
            <a:r>
              <a:rPr lang="es-MX" sz="9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.</a:t>
            </a:r>
          </a:p>
          <a:p>
            <a:endParaRPr lang="en-US" sz="900" b="0" i="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You define a “surface function” that takes any UVs or data you need as input, and fills in output structure 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SurfaceOutput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.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SurfaceOutput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basically describes </a:t>
            </a:r>
            <a:r>
              <a:rPr lang="en-US" sz="900" b="0" i="1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properties of the surface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 (it’s albedo color, normal, emission,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specularity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etc.). You write this code in HLSL.</a:t>
            </a:r>
          </a:p>
          <a:p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Surface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Shader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compiler then figures out what inputs are needed, what outputs are filled and so on, and generates actual </a:t>
            </a:r>
            <a:r>
              <a:rPr lang="en-US" sz="900" b="0" i="0" u="sng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  <a:hlinkClick r:id="rId3"/>
              </a:rPr>
              <a:t>vertex&amp;pixel</a:t>
            </a:r>
            <a:r>
              <a:rPr lang="en-US" sz="900" b="0" i="0" u="sng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  <a:hlinkClick r:id="rId3"/>
              </a:rPr>
              <a:t> </a:t>
            </a:r>
            <a:r>
              <a:rPr lang="en-US" sz="900" b="0" i="0" u="sng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  <a:hlinkClick r:id="rId3"/>
              </a:rPr>
              <a:t>shaders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, as well as rendering passes to handle forward and deferred rendering.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18081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When</a:t>
            </a:r>
            <a:r>
              <a:rPr lang="es-MX" dirty="0" smtClean="0"/>
              <a:t> </a:t>
            </a:r>
            <a:r>
              <a:rPr lang="es-MX" dirty="0" err="1" smtClean="0"/>
              <a:t>programming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shaders</a:t>
            </a:r>
            <a:r>
              <a:rPr lang="es-MX" baseline="0" dirty="0" smtClean="0"/>
              <a:t> in </a:t>
            </a:r>
            <a:r>
              <a:rPr lang="es-MX" baseline="0" dirty="0" err="1" smtClean="0"/>
              <a:t>Unity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need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remember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that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be </a:t>
            </a:r>
            <a:r>
              <a:rPr lang="es-MX" baseline="0" dirty="0" err="1" smtClean="0"/>
              <a:t>dealing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with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two</a:t>
            </a:r>
            <a:r>
              <a:rPr lang="es-MX" baseline="0" dirty="0" smtClean="0"/>
              <a:t> </a:t>
            </a:r>
            <a:r>
              <a:rPr lang="es-MX" baseline="0" dirty="0" err="1" smtClean="0"/>
              <a:t>programming</a:t>
            </a:r>
            <a:r>
              <a:rPr lang="es-MX" baseline="0" dirty="0" smtClean="0"/>
              <a:t> </a:t>
            </a:r>
            <a:r>
              <a:rPr lang="es-MX" baseline="0" dirty="0" err="1" smtClean="0"/>
              <a:t>languages</a:t>
            </a:r>
            <a:r>
              <a:rPr lang="es-MX" baseline="0" dirty="0" smtClean="0"/>
              <a:t>;</a:t>
            </a:r>
          </a:p>
          <a:p>
            <a:endParaRPr lang="es-MX" baseline="0" dirty="0" smtClean="0"/>
          </a:p>
          <a:p>
            <a:r>
              <a:rPr lang="es-MX" baseline="0" dirty="0" err="1" smtClean="0"/>
              <a:t>One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is</a:t>
            </a:r>
            <a:r>
              <a:rPr lang="es-MX" baseline="0" dirty="0" smtClean="0"/>
              <a:t> CG, </a:t>
            </a:r>
            <a:r>
              <a:rPr lang="es-MX" baseline="0" dirty="0" err="1" smtClean="0"/>
              <a:t>invented</a:t>
            </a:r>
            <a:r>
              <a:rPr lang="es-MX" baseline="0" dirty="0" smtClean="0"/>
              <a:t> </a:t>
            </a:r>
            <a:r>
              <a:rPr lang="es-MX" baseline="0" dirty="0" err="1" smtClean="0"/>
              <a:t>by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Nvidia</a:t>
            </a:r>
            <a:r>
              <a:rPr lang="es-MX" baseline="0" dirty="0" smtClean="0"/>
              <a:t> and </a:t>
            </a:r>
            <a:r>
              <a:rPr lang="es-MX" baseline="0" dirty="0" err="1" smtClean="0"/>
              <a:t>also</a:t>
            </a:r>
            <a:r>
              <a:rPr lang="es-MX" baseline="0" dirty="0" smtClean="0"/>
              <a:t> </a:t>
            </a:r>
            <a:r>
              <a:rPr lang="es-MX" baseline="0" dirty="0" err="1" smtClean="0"/>
              <a:t>known</a:t>
            </a:r>
            <a:r>
              <a:rPr lang="es-MX" baseline="0" dirty="0" smtClean="0"/>
              <a:t> as C </a:t>
            </a:r>
            <a:r>
              <a:rPr lang="es-MX" baseline="0" dirty="0" err="1" smtClean="0"/>
              <a:t>for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Graphics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it’s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syntax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is</a:t>
            </a:r>
            <a:r>
              <a:rPr lang="es-MX" baseline="0" dirty="0" smtClean="0"/>
              <a:t> similar to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one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from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C </a:t>
            </a:r>
            <a:r>
              <a:rPr lang="es-MX" baseline="0" dirty="0" err="1" smtClean="0"/>
              <a:t>language</a:t>
            </a:r>
            <a:r>
              <a:rPr lang="es-MX" baseline="0" dirty="0" smtClean="0"/>
              <a:t>. And </a:t>
            </a:r>
            <a:r>
              <a:rPr lang="es-MX" baseline="0" dirty="0" err="1" smtClean="0"/>
              <a:t>here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where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be </a:t>
            </a:r>
            <a:r>
              <a:rPr lang="es-MX" baseline="0" dirty="0" err="1" smtClean="0"/>
              <a:t>doing</a:t>
            </a:r>
            <a:r>
              <a:rPr lang="es-MX" baseline="0" dirty="0" smtClean="0"/>
              <a:t> </a:t>
            </a:r>
            <a:r>
              <a:rPr lang="es-MX" baseline="0" dirty="0" err="1" smtClean="0"/>
              <a:t>all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heavy </a:t>
            </a:r>
            <a:r>
              <a:rPr lang="es-MX" baseline="0" dirty="0" err="1" smtClean="0"/>
              <a:t>weightlifting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calculations</a:t>
            </a:r>
            <a:r>
              <a:rPr lang="es-MX" baseline="0" dirty="0" smtClean="0"/>
              <a:t>, etc.</a:t>
            </a:r>
          </a:p>
          <a:p>
            <a:endParaRPr lang="es-MX" baseline="0" dirty="0" smtClean="0"/>
          </a:p>
          <a:p>
            <a:r>
              <a:rPr lang="es-MX" baseline="0" dirty="0" err="1" smtClean="0"/>
              <a:t>On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other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hand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have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ShaderLab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which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is</a:t>
            </a:r>
            <a:r>
              <a:rPr lang="es-MX" baseline="0" dirty="0" smtClean="0"/>
              <a:t> a </a:t>
            </a:r>
            <a:r>
              <a:rPr lang="es-MX" baseline="0" dirty="0" err="1" smtClean="0"/>
              <a:t>wrapper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that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allows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our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program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communicate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with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Unity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engine</a:t>
            </a:r>
            <a:r>
              <a:rPr lang="es-MX" baseline="0" dirty="0" smtClean="0"/>
              <a:t>, so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can </a:t>
            </a:r>
            <a:r>
              <a:rPr lang="es-MX" baseline="0" dirty="0" err="1" smtClean="0"/>
              <a:t>modify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values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that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be </a:t>
            </a:r>
            <a:r>
              <a:rPr lang="es-MX" baseline="0" dirty="0" err="1" smtClean="0"/>
              <a:t>send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</a:t>
            </a:r>
            <a:r>
              <a:rPr lang="es-MX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4714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Here</a:t>
            </a:r>
            <a:r>
              <a:rPr lang="es-MX" dirty="0" smtClean="0"/>
              <a:t>, I </a:t>
            </a:r>
            <a:r>
              <a:rPr lang="es-MX" dirty="0" err="1" smtClean="0"/>
              <a:t>mention</a:t>
            </a:r>
            <a:r>
              <a:rPr lang="es-MX" dirty="0" smtClean="0"/>
              <a:t>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features</a:t>
            </a:r>
            <a:r>
              <a:rPr lang="es-MX" dirty="0" smtClean="0"/>
              <a:t> of CG:</a:t>
            </a:r>
          </a:p>
          <a:p>
            <a:endParaRPr lang="es-MX" dirty="0" smtClean="0"/>
          </a:p>
          <a:p>
            <a:pPr marL="171450" indent="-171450">
              <a:buFontTx/>
              <a:buChar char="-"/>
            </a:pPr>
            <a:r>
              <a:rPr lang="es-MX" dirty="0" err="1" smtClean="0"/>
              <a:t>It’s</a:t>
            </a:r>
            <a:r>
              <a:rPr lang="es-MX" dirty="0" smtClean="0"/>
              <a:t> </a:t>
            </a:r>
            <a:r>
              <a:rPr lang="es-MX" dirty="0" err="1" smtClean="0"/>
              <a:t>very</a:t>
            </a:r>
            <a:r>
              <a:rPr lang="es-MX" dirty="0" smtClean="0"/>
              <a:t> similar to </a:t>
            </a:r>
            <a:r>
              <a:rPr lang="es-MX" dirty="0" err="1" smtClean="0"/>
              <a:t>the</a:t>
            </a:r>
            <a:r>
              <a:rPr lang="es-MX" dirty="0" smtClean="0"/>
              <a:t> C </a:t>
            </a:r>
            <a:r>
              <a:rPr lang="es-MX" dirty="0" err="1" smtClean="0"/>
              <a:t>language</a:t>
            </a:r>
            <a:r>
              <a:rPr lang="es-MX" dirty="0" smtClean="0"/>
              <a:t>,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which</a:t>
            </a:r>
            <a:r>
              <a:rPr lang="es-MX" baseline="0" dirty="0" smtClean="0"/>
              <a:t> </a:t>
            </a:r>
            <a:r>
              <a:rPr lang="es-MX" baseline="0" dirty="0" err="1" smtClean="0"/>
              <a:t>means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there</a:t>
            </a:r>
            <a:r>
              <a:rPr lang="es-MX" baseline="0" dirty="0" smtClean="0"/>
              <a:t> are no new </a:t>
            </a:r>
            <a:r>
              <a:rPr lang="es-MX" baseline="0" dirty="0" err="1" smtClean="0"/>
              <a:t>things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learn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if</a:t>
            </a:r>
            <a:r>
              <a:rPr lang="es-MX" baseline="0" dirty="0" smtClean="0"/>
              <a:t> </a:t>
            </a:r>
            <a:r>
              <a:rPr lang="es-MX" baseline="0" dirty="0" err="1" smtClean="0"/>
              <a:t>you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have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programmed</a:t>
            </a:r>
            <a:r>
              <a:rPr lang="es-MX" baseline="0" dirty="0" smtClean="0"/>
              <a:t> </a:t>
            </a:r>
            <a:r>
              <a:rPr lang="es-MX" baseline="0" dirty="0" err="1" smtClean="0"/>
              <a:t>before</a:t>
            </a:r>
            <a:r>
              <a:rPr lang="es-MX" baseline="0" dirty="0" smtClean="0"/>
              <a:t> in c-</a:t>
            </a:r>
            <a:r>
              <a:rPr lang="es-MX" baseline="0" dirty="0" err="1" smtClean="0"/>
              <a:t>like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languages</a:t>
            </a:r>
            <a:r>
              <a:rPr lang="es-MX" baseline="0" dirty="0" smtClean="0"/>
              <a:t>.</a:t>
            </a:r>
          </a:p>
          <a:p>
            <a:pPr marL="171450" indent="-171450">
              <a:buFontTx/>
              <a:buChar char="-"/>
            </a:pPr>
            <a:endParaRPr lang="es-MX" baseline="0" dirty="0" smtClean="0"/>
          </a:p>
          <a:p>
            <a:pPr marL="171450" indent="-171450">
              <a:buFontTx/>
              <a:buChar char="-"/>
            </a:pPr>
            <a:r>
              <a:rPr lang="es-MX" baseline="0" dirty="0" err="1" smtClean="0"/>
              <a:t>There</a:t>
            </a:r>
            <a:r>
              <a:rPr lang="es-MX" baseline="0" dirty="0" smtClean="0"/>
              <a:t> are </a:t>
            </a:r>
            <a:r>
              <a:rPr lang="es-MX" baseline="0" dirty="0" err="1" smtClean="0"/>
              <a:t>three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type</a:t>
            </a:r>
            <a:r>
              <a:rPr lang="es-MX" baseline="0" dirty="0" smtClean="0"/>
              <a:t> of </a:t>
            </a:r>
            <a:r>
              <a:rPr lang="es-MX" baseline="0" dirty="0" err="1" smtClean="0"/>
              <a:t>precisions</a:t>
            </a:r>
            <a:r>
              <a:rPr lang="es-MX" baseline="0" dirty="0" smtClean="0"/>
              <a:t> to use </a:t>
            </a:r>
            <a:r>
              <a:rPr lang="es-MX" baseline="0" dirty="0" err="1" smtClean="0"/>
              <a:t>with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numbers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depending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how</a:t>
            </a:r>
            <a:r>
              <a:rPr lang="es-MX" baseline="0" dirty="0" smtClean="0"/>
              <a:t> precise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want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computation</a:t>
            </a:r>
            <a:r>
              <a:rPr lang="es-MX" baseline="0" dirty="0" smtClean="0"/>
              <a:t> to be,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should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select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one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over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other</a:t>
            </a:r>
            <a:r>
              <a:rPr lang="es-MX" baseline="0" dirty="0" smtClean="0"/>
              <a:t>.</a:t>
            </a:r>
          </a:p>
          <a:p>
            <a:pPr marL="171450" indent="-171450">
              <a:buFontTx/>
              <a:buChar char="-"/>
            </a:pPr>
            <a:endParaRPr lang="es-MX" baseline="0" dirty="0" smtClean="0"/>
          </a:p>
          <a:p>
            <a:pPr marL="171450" indent="-171450">
              <a:buFontTx/>
              <a:buChar char="-"/>
            </a:pPr>
            <a:r>
              <a:rPr lang="es-MX" baseline="0" dirty="0" err="1" smtClean="0"/>
              <a:t>We</a:t>
            </a:r>
            <a:r>
              <a:rPr lang="es-MX" baseline="0" dirty="0" smtClean="0"/>
              <a:t> can store variables in </a:t>
            </a:r>
            <a:r>
              <a:rPr lang="es-MX" baseline="0" dirty="0" err="1" smtClean="0"/>
              <a:t>different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structures</a:t>
            </a:r>
            <a:r>
              <a:rPr lang="es-MX" baseline="0" dirty="0" smtClean="0"/>
              <a:t>. </a:t>
            </a:r>
            <a:r>
              <a:rPr lang="es-MX" baseline="0" dirty="0" err="1" smtClean="0"/>
              <a:t>Since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deal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mostly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with</a:t>
            </a:r>
            <a:r>
              <a:rPr lang="es-MX" baseline="0" dirty="0" smtClean="0"/>
              <a:t> </a:t>
            </a:r>
            <a:r>
              <a:rPr lang="es-MX" baseline="0" dirty="0" err="1" smtClean="0"/>
              <a:t>colors</a:t>
            </a:r>
            <a:r>
              <a:rPr lang="es-MX" baseline="0" dirty="0" smtClean="0"/>
              <a:t>, vértices, etc.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deal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with</a:t>
            </a:r>
            <a:r>
              <a:rPr lang="es-MX" baseline="0" dirty="0" smtClean="0"/>
              <a:t> </a:t>
            </a:r>
            <a:r>
              <a:rPr lang="es-MX" baseline="0" dirty="0" err="1" smtClean="0"/>
              <a:t>lot’s</a:t>
            </a:r>
            <a:r>
              <a:rPr lang="es-MX" baseline="0" dirty="0" smtClean="0"/>
              <a:t> of </a:t>
            </a:r>
            <a:r>
              <a:rPr lang="es-MX" baseline="0" dirty="0" err="1" smtClean="0"/>
              <a:t>vectors</a:t>
            </a:r>
            <a:r>
              <a:rPr lang="es-MX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58908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- </a:t>
            </a:r>
            <a:r>
              <a:rPr lang="es-MX" dirty="0" err="1" smtClean="0"/>
              <a:t>We</a:t>
            </a:r>
            <a:r>
              <a:rPr lang="es-MX" dirty="0" smtClean="0"/>
              <a:t> can Access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values</a:t>
            </a:r>
            <a:r>
              <a:rPr lang="es-MX" dirty="0" smtClean="0"/>
              <a:t> of </a:t>
            </a:r>
            <a:r>
              <a:rPr lang="es-MX" dirty="0" err="1" smtClean="0"/>
              <a:t>our</a:t>
            </a:r>
            <a:r>
              <a:rPr lang="es-MX" dirty="0" smtClean="0"/>
              <a:t> variables (</a:t>
            </a:r>
            <a:r>
              <a:rPr lang="es-MX" dirty="0" err="1" smtClean="0"/>
              <a:t>vectors</a:t>
            </a:r>
            <a:r>
              <a:rPr lang="es-MX" dirty="0" smtClean="0"/>
              <a:t>)</a:t>
            </a:r>
            <a:r>
              <a:rPr lang="es-MX" baseline="0" dirty="0" smtClean="0"/>
              <a:t> in </a:t>
            </a:r>
            <a:r>
              <a:rPr lang="es-MX" baseline="0" dirty="0" err="1" smtClean="0"/>
              <a:t>any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order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want</a:t>
            </a:r>
            <a:r>
              <a:rPr lang="es-MX" baseline="0" dirty="0" smtClean="0"/>
              <a:t>. </a:t>
            </a:r>
            <a:r>
              <a:rPr lang="es-MX" baseline="0" dirty="0" err="1" smtClean="0"/>
              <a:t>This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called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swizzling</a:t>
            </a:r>
            <a:r>
              <a:rPr lang="es-MX" baseline="0" dirty="0" smtClean="0"/>
              <a:t>, and </a:t>
            </a:r>
            <a:r>
              <a:rPr lang="es-MX" baseline="0" dirty="0" err="1" smtClean="0"/>
              <a:t>it’s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very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common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work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with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when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writing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shaders</a:t>
            </a:r>
            <a:r>
              <a:rPr lang="es-MX" baseline="0" dirty="0" smtClean="0"/>
              <a:t>.</a:t>
            </a:r>
          </a:p>
          <a:p>
            <a:endParaRPr lang="es-MX" baseline="0" dirty="0" smtClean="0"/>
          </a:p>
          <a:p>
            <a:r>
              <a:rPr lang="es-MX" baseline="0" dirty="0" smtClean="0"/>
              <a:t>- </a:t>
            </a:r>
            <a:r>
              <a:rPr lang="es-MX" baseline="0" dirty="0" err="1" smtClean="0"/>
              <a:t>One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powerfull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feature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that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hardwired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into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how</a:t>
            </a:r>
            <a:r>
              <a:rPr lang="es-MX" baseline="0" dirty="0" smtClean="0"/>
              <a:t> </a:t>
            </a:r>
            <a:r>
              <a:rPr lang="es-MX" baseline="0" dirty="0" err="1" smtClean="0"/>
              <a:t>GPU’s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work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fact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that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can do </a:t>
            </a:r>
            <a:r>
              <a:rPr lang="es-MX" baseline="0" dirty="0" err="1" smtClean="0"/>
              <a:t>operations</a:t>
            </a:r>
            <a:r>
              <a:rPr lang="es-MX" baseline="0" dirty="0" smtClean="0"/>
              <a:t> in </a:t>
            </a:r>
            <a:r>
              <a:rPr lang="es-MX" baseline="0" dirty="0" err="1" smtClean="0"/>
              <a:t>parallel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which</a:t>
            </a:r>
            <a:r>
              <a:rPr lang="es-MX" baseline="0" dirty="0" smtClean="0"/>
              <a:t> leads to </a:t>
            </a:r>
            <a:r>
              <a:rPr lang="es-MX" baseline="0" dirty="0" err="1" smtClean="0"/>
              <a:t>really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fast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results</a:t>
            </a:r>
            <a:r>
              <a:rPr lang="es-MX" baseline="0" dirty="0" smtClean="0"/>
              <a:t>. In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example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see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that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sum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perform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two</a:t>
            </a:r>
            <a:r>
              <a:rPr lang="es-MX" baseline="0" dirty="0" smtClean="0"/>
              <a:t> float3 variables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be done in </a:t>
            </a:r>
            <a:r>
              <a:rPr lang="es-MX" baseline="0" dirty="0" err="1" smtClean="0"/>
              <a:t>parallel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GPU.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58650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This</a:t>
            </a:r>
            <a:r>
              <a:rPr lang="es-MX" dirty="0" smtClean="0"/>
              <a:t> </a:t>
            </a:r>
            <a:r>
              <a:rPr lang="es-MX" dirty="0" err="1" smtClean="0"/>
              <a:t>is</a:t>
            </a:r>
            <a:r>
              <a:rPr lang="es-MX" dirty="0" smtClean="0"/>
              <a:t> a </a:t>
            </a:r>
            <a:r>
              <a:rPr lang="es-MX" dirty="0" err="1" smtClean="0"/>
              <a:t>basic</a:t>
            </a:r>
            <a:r>
              <a:rPr lang="es-MX" dirty="0" smtClean="0"/>
              <a:t> </a:t>
            </a:r>
            <a:r>
              <a:rPr lang="es-MX" dirty="0" err="1" smtClean="0"/>
              <a:t>built</a:t>
            </a:r>
            <a:r>
              <a:rPr lang="es-MX" dirty="0" smtClean="0"/>
              <a:t> in </a:t>
            </a:r>
            <a:r>
              <a:rPr lang="es-MX" dirty="0" err="1" smtClean="0"/>
              <a:t>struct</a:t>
            </a:r>
            <a:r>
              <a:rPr lang="es-MX" dirty="0" smtClean="0"/>
              <a:t> </a:t>
            </a:r>
            <a:r>
              <a:rPr lang="es-MX" dirty="0" err="1" smtClean="0"/>
              <a:t>that</a:t>
            </a:r>
            <a:r>
              <a:rPr lang="es-MX" dirty="0" smtClean="0"/>
              <a:t> </a:t>
            </a:r>
            <a:r>
              <a:rPr lang="es-MX" dirty="0" err="1" smtClean="0"/>
              <a:t>provides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basic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information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vertex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</a:t>
            </a:r>
            <a:r>
              <a:rPr lang="es-MX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1823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 err="1" smtClean="0"/>
              <a:t>This</a:t>
            </a:r>
            <a:r>
              <a:rPr lang="es-MX" dirty="0" smtClean="0"/>
              <a:t> </a:t>
            </a:r>
            <a:r>
              <a:rPr lang="es-MX" dirty="0" err="1" smtClean="0"/>
              <a:t>is</a:t>
            </a:r>
            <a:r>
              <a:rPr lang="es-MX" dirty="0" smtClean="0"/>
              <a:t> a </a:t>
            </a:r>
            <a:r>
              <a:rPr lang="es-MX" dirty="0" err="1" smtClean="0"/>
              <a:t>basic</a:t>
            </a:r>
            <a:r>
              <a:rPr lang="es-MX" dirty="0" smtClean="0"/>
              <a:t> </a:t>
            </a:r>
            <a:r>
              <a:rPr lang="es-MX" dirty="0" err="1" smtClean="0"/>
              <a:t>built</a:t>
            </a:r>
            <a:r>
              <a:rPr lang="es-MX" dirty="0" smtClean="0"/>
              <a:t> in </a:t>
            </a:r>
            <a:r>
              <a:rPr lang="es-MX" dirty="0" err="1" smtClean="0"/>
              <a:t>struct</a:t>
            </a:r>
            <a:r>
              <a:rPr lang="es-MX" dirty="0" smtClean="0"/>
              <a:t> </a:t>
            </a:r>
            <a:r>
              <a:rPr lang="es-MX" dirty="0" err="1" smtClean="0"/>
              <a:t>that</a:t>
            </a:r>
            <a:r>
              <a:rPr lang="es-MX" dirty="0" smtClean="0"/>
              <a:t> </a:t>
            </a:r>
            <a:r>
              <a:rPr lang="es-MX" dirty="0" err="1" smtClean="0"/>
              <a:t>provides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full </a:t>
            </a:r>
            <a:r>
              <a:rPr lang="es-MX" baseline="0" dirty="0" err="1" smtClean="0"/>
              <a:t>information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vertex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</a:t>
            </a:r>
            <a:r>
              <a:rPr lang="es-MX" baseline="0" dirty="0" smtClean="0"/>
              <a:t>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94650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99786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Here are the references to be shared</a:t>
            </a:r>
            <a:r>
              <a:rPr lang="en-GB" baseline="0" dirty="0" smtClean="0"/>
              <a:t> with attendees. The key here is just the first link which is a link to the project we used during the session.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03354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Here are the references to be shared</a:t>
            </a:r>
            <a:r>
              <a:rPr lang="en-GB" baseline="0" dirty="0" smtClean="0"/>
              <a:t> with attendees. The key here is just the first link which is a link to the project we used during the session.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7810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Hello,</a:t>
            </a:r>
            <a:r>
              <a:rPr lang="en-GB" baseline="0" dirty="0" smtClean="0"/>
              <a:t> and welcome to this session about how to write custom </a:t>
            </a:r>
            <a:r>
              <a:rPr lang="en-GB" baseline="0" dirty="0" err="1" smtClean="0"/>
              <a:t>shaders</a:t>
            </a:r>
            <a:r>
              <a:rPr lang="en-GB" baseline="0" dirty="0" smtClean="0"/>
              <a:t> in Unity.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This presentation is a mix of multiple books, projects and hours of research into the topic, the main goal is to provide a simple and quick overview of what programmable </a:t>
            </a:r>
            <a:r>
              <a:rPr lang="en-GB" baseline="0" dirty="0" err="1" smtClean="0"/>
              <a:t>shaders</a:t>
            </a:r>
            <a:r>
              <a:rPr lang="en-GB" baseline="0" dirty="0" smtClean="0"/>
              <a:t> are, what the goal of knowing how to work with them is and of course, how to get up and running in </a:t>
            </a:r>
            <a:r>
              <a:rPr lang="en-GB" baseline="0" dirty="0" err="1" smtClean="0"/>
              <a:t>shader</a:t>
            </a:r>
            <a:r>
              <a:rPr lang="en-GB" baseline="0" dirty="0" smtClean="0"/>
              <a:t> writing.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This is sometimes considered a difficult topic, however, it is not, and it is very fun to do!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07543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Note for Translator: How do I say Q&amp;A in Japanese?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08266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Thank you! </a:t>
            </a:r>
            <a:r>
              <a:rPr lang="ja-JP" altLang="en-US" sz="900" b="1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ありがとう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301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My name is Arturo </a:t>
            </a:r>
            <a:r>
              <a:rPr lang="en-US" dirty="0" err="1" smtClean="0"/>
              <a:t>Núñez</a:t>
            </a:r>
            <a:r>
              <a:rPr lang="en-US" dirty="0" smtClean="0"/>
              <a:t>, I work as a product evangelist for the Latin American</a:t>
            </a:r>
            <a:r>
              <a:rPr lang="en-US" baseline="0" dirty="0" smtClean="0"/>
              <a:t> region. I love games and computer graphics, in fact CG is probably my favorite part of game development. And today I want to share with you a bit of that passion.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611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Before we start, if there is one thing that we want to know today is that a </a:t>
            </a:r>
            <a:r>
              <a:rPr lang="en-GB" baseline="0" dirty="0" err="1" smtClean="0"/>
              <a:t>shader</a:t>
            </a:r>
            <a:r>
              <a:rPr lang="en-GB" baseline="0" dirty="0" smtClean="0"/>
              <a:t> in the context of Unity, is simply a set of instructions that runs on the GPU (Graphics Processing Unit).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5846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Vertex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Example</a:t>
            </a:r>
            <a:r>
              <a:rPr lang="es-MX" baseline="0" dirty="0" smtClean="0"/>
              <a:t>: </a:t>
            </a:r>
            <a:r>
              <a:rPr lang="es-MX" baseline="0" dirty="0" err="1" smtClean="0"/>
              <a:t>Animated</a:t>
            </a:r>
            <a:r>
              <a:rPr lang="es-MX" baseline="0" dirty="0" smtClean="0"/>
              <a:t> </a:t>
            </a:r>
            <a:r>
              <a:rPr lang="es-MX" baseline="0" dirty="0" err="1" smtClean="0"/>
              <a:t>Grass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9854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Pixel </a:t>
            </a:r>
            <a:r>
              <a:rPr lang="es-MX" dirty="0" err="1" smtClean="0"/>
              <a:t>Shader</a:t>
            </a:r>
            <a:r>
              <a:rPr lang="es-MX" dirty="0" smtClean="0"/>
              <a:t> </a:t>
            </a:r>
            <a:r>
              <a:rPr lang="es-MX" dirty="0" err="1" smtClean="0"/>
              <a:t>Example</a:t>
            </a:r>
            <a:r>
              <a:rPr lang="es-MX" dirty="0" smtClean="0"/>
              <a:t>: </a:t>
            </a:r>
            <a:r>
              <a:rPr lang="es-MX" dirty="0" err="1" smtClean="0"/>
              <a:t>Dissolve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6498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process of pushing pixels to our phone’s screen, VR headsets or </a:t>
            </a:r>
            <a:r>
              <a:rPr lang="en-US" baseline="0" dirty="0" err="1" smtClean="0"/>
              <a:t>tvs</a:t>
            </a:r>
            <a:r>
              <a:rPr lang="en-US" baseline="0" dirty="0" smtClean="0"/>
              <a:t> is called rendering. In our case we focus on real time render, which basically means, our program will be generating many images per second (usually 30, 60 or 90).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Then, the process of transforming a 3D scene (even if it’s a 2D game) is very complex, however when we talk about </a:t>
            </a:r>
            <a:r>
              <a:rPr lang="en-US" baseline="0" dirty="0" err="1" smtClean="0"/>
              <a:t>shader</a:t>
            </a:r>
            <a:r>
              <a:rPr lang="en-US" baseline="0" dirty="0" smtClean="0"/>
              <a:t> programming in Unity we simplify it a bit and focus mainly in the Vertex and Fragment programs in a </a:t>
            </a:r>
            <a:r>
              <a:rPr lang="en-US" baseline="0" dirty="0" err="1" smtClean="0"/>
              <a:t>Shader</a:t>
            </a:r>
            <a:r>
              <a:rPr lang="en-US" baseline="0" dirty="0" smtClean="0"/>
              <a:t>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TODO:</a:t>
            </a:r>
            <a:r>
              <a:rPr lang="en-US" baseline="0" dirty="0" smtClean="0"/>
              <a:t> Replace the graphic or credit it correctly.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Rendering Pipeline</a:t>
            </a:r>
          </a:p>
          <a:p>
            <a:r>
              <a:rPr lang="en-US" dirty="0" smtClean="0"/>
              <a:t>Credit here: http://fragmentbuffer.com/gpu-performance-for-game-artists/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7935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There</a:t>
            </a:r>
            <a:r>
              <a:rPr lang="es-MX" dirty="0" smtClean="0"/>
              <a:t> are </a:t>
            </a:r>
            <a:r>
              <a:rPr lang="es-MX" dirty="0" err="1" smtClean="0"/>
              <a:t>multiples</a:t>
            </a:r>
            <a:r>
              <a:rPr lang="es-MX" dirty="0" smtClean="0"/>
              <a:t> </a:t>
            </a:r>
            <a:r>
              <a:rPr lang="es-MX" dirty="0" err="1" smtClean="0"/>
              <a:t>types</a:t>
            </a:r>
            <a:r>
              <a:rPr lang="es-MX" dirty="0" smtClean="0"/>
              <a:t> of </a:t>
            </a:r>
            <a:r>
              <a:rPr lang="es-MX" dirty="0" err="1" smtClean="0"/>
              <a:t>shaders</a:t>
            </a:r>
            <a:r>
              <a:rPr lang="es-MX" dirty="0" smtClean="0"/>
              <a:t>, </a:t>
            </a:r>
            <a:r>
              <a:rPr lang="es-MX" dirty="0" err="1" smtClean="0"/>
              <a:t>but</a:t>
            </a:r>
            <a:r>
              <a:rPr lang="es-MX" dirty="0" smtClean="0"/>
              <a:t> </a:t>
            </a:r>
            <a:r>
              <a:rPr lang="es-MX" dirty="0" err="1" smtClean="0"/>
              <a:t>for</a:t>
            </a:r>
            <a:r>
              <a:rPr lang="es-MX" dirty="0" smtClean="0"/>
              <a:t> </a:t>
            </a:r>
            <a:r>
              <a:rPr lang="es-MX" dirty="0" err="1" smtClean="0"/>
              <a:t>now</a:t>
            </a:r>
            <a:r>
              <a:rPr lang="es-MX" dirty="0" smtClean="0"/>
              <a:t> </a:t>
            </a:r>
            <a:r>
              <a:rPr lang="es-MX" dirty="0" err="1" smtClean="0"/>
              <a:t>we</a:t>
            </a:r>
            <a:r>
              <a:rPr lang="es-MX" dirty="0" smtClean="0"/>
              <a:t> </a:t>
            </a:r>
            <a:r>
              <a:rPr lang="es-MX" dirty="0" err="1" smtClean="0"/>
              <a:t>will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focus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three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basic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programs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available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us</a:t>
            </a:r>
            <a:r>
              <a:rPr lang="es-MX" baseline="0" dirty="0" smtClean="0"/>
              <a:t> in </a:t>
            </a:r>
            <a:r>
              <a:rPr lang="es-MX" baseline="0" dirty="0" err="1" smtClean="0"/>
              <a:t>Unity</a:t>
            </a:r>
            <a:r>
              <a:rPr lang="es-MX" baseline="0" dirty="0" smtClean="0"/>
              <a:t>. </a:t>
            </a:r>
            <a:r>
              <a:rPr lang="es-MX" baseline="0" dirty="0" err="1" smtClean="0"/>
              <a:t>Which</a:t>
            </a:r>
            <a:r>
              <a:rPr lang="es-MX" baseline="0" dirty="0" smtClean="0"/>
              <a:t> are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vertex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shaders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fragment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or</a:t>
            </a:r>
            <a:r>
              <a:rPr lang="es-MX" baseline="0" dirty="0" smtClean="0"/>
              <a:t> pixel </a:t>
            </a:r>
            <a:r>
              <a:rPr lang="es-MX" baseline="0" dirty="0" err="1" smtClean="0"/>
              <a:t>shaders</a:t>
            </a:r>
            <a:r>
              <a:rPr lang="es-MX" baseline="0" dirty="0" smtClean="0"/>
              <a:t> and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Surface </a:t>
            </a:r>
            <a:r>
              <a:rPr lang="es-MX" baseline="0" dirty="0" err="1" smtClean="0"/>
              <a:t>shaders</a:t>
            </a:r>
            <a:r>
              <a:rPr lang="es-MX" baseline="0" dirty="0" smtClean="0"/>
              <a:t>.</a:t>
            </a:r>
          </a:p>
          <a:p>
            <a:endParaRPr lang="es-MX" baseline="0" dirty="0" smtClean="0"/>
          </a:p>
          <a:p>
            <a:r>
              <a:rPr lang="es-MX" baseline="0" dirty="0" err="1" smtClean="0"/>
              <a:t>There</a:t>
            </a:r>
            <a:r>
              <a:rPr lang="es-MX" baseline="0" dirty="0" smtClean="0"/>
              <a:t> are more </a:t>
            </a:r>
            <a:r>
              <a:rPr lang="es-MX" baseline="0" dirty="0" err="1" smtClean="0"/>
              <a:t>type</a:t>
            </a:r>
            <a:r>
              <a:rPr lang="es-MX" baseline="0" dirty="0" smtClean="0"/>
              <a:t> of </a:t>
            </a:r>
            <a:r>
              <a:rPr lang="es-MX" baseline="0" dirty="0" err="1" smtClean="0"/>
              <a:t>shaders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but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for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an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introduction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presentation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not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talk</a:t>
            </a:r>
            <a:r>
              <a:rPr lang="es-MX" baseline="0" dirty="0" smtClean="0"/>
              <a:t> </a:t>
            </a:r>
            <a:r>
              <a:rPr lang="es-MX" baseline="0" dirty="0" err="1" smtClean="0"/>
              <a:t>about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them</a:t>
            </a:r>
            <a:r>
              <a:rPr lang="es-MX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8303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switch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Unity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here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but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what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important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know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from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vertex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shader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that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any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transformatin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mesh’s</a:t>
            </a:r>
            <a:r>
              <a:rPr lang="es-MX" baseline="0" dirty="0" smtClean="0"/>
              <a:t> vértices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happen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here</a:t>
            </a:r>
            <a:r>
              <a:rPr lang="es-MX" baseline="0" dirty="0" smtClean="0"/>
              <a:t>. </a:t>
            </a:r>
            <a:r>
              <a:rPr lang="es-MX" baseline="0" dirty="0" err="1" smtClean="0"/>
              <a:t>If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anímate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position, color, </a:t>
            </a:r>
            <a:r>
              <a:rPr lang="es-MX" baseline="0" dirty="0" err="1" smtClean="0"/>
              <a:t>etc</a:t>
            </a:r>
            <a:r>
              <a:rPr lang="es-MX" baseline="0" dirty="0" smtClean="0"/>
              <a:t> of a </a:t>
            </a:r>
            <a:r>
              <a:rPr lang="es-MX" baseline="0" dirty="0" err="1" smtClean="0"/>
              <a:t>vertex</a:t>
            </a:r>
            <a:r>
              <a:rPr lang="es-MX" baseline="0" dirty="0" smtClean="0"/>
              <a:t>, </a:t>
            </a:r>
            <a:r>
              <a:rPr lang="es-MX" baseline="0" dirty="0" err="1" smtClean="0"/>
              <a:t>it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needs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happen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here</a:t>
            </a:r>
            <a:r>
              <a:rPr lang="es-MX" baseline="0" dirty="0" smtClean="0"/>
              <a:t>.</a:t>
            </a:r>
          </a:p>
          <a:p>
            <a:endParaRPr lang="es-MX" baseline="0" dirty="0" smtClean="0"/>
          </a:p>
          <a:p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vertex</a:t>
            </a:r>
            <a:r>
              <a:rPr lang="es-MX" baseline="0" dirty="0" smtClean="0"/>
              <a:t> </a:t>
            </a:r>
            <a:r>
              <a:rPr lang="es-MX" baseline="0" dirty="0" err="1" smtClean="0"/>
              <a:t>program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run </a:t>
            </a:r>
            <a:r>
              <a:rPr lang="es-MX" baseline="0" dirty="0" err="1" smtClean="0"/>
              <a:t>on</a:t>
            </a:r>
            <a:r>
              <a:rPr lang="es-MX" baseline="0" dirty="0" smtClean="0"/>
              <a:t> </a:t>
            </a:r>
            <a:r>
              <a:rPr lang="es-MX" baseline="0" dirty="0" err="1" smtClean="0"/>
              <a:t>every</a:t>
            </a:r>
            <a:r>
              <a:rPr lang="es-MX" baseline="0" dirty="0" smtClean="0"/>
              <a:t> </a:t>
            </a:r>
            <a:r>
              <a:rPr lang="es-MX" baseline="0" dirty="0" err="1" smtClean="0"/>
              <a:t>vertex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have</a:t>
            </a:r>
            <a:r>
              <a:rPr lang="es-MX" baseline="0" dirty="0" smtClean="0"/>
              <a:t> in </a:t>
            </a:r>
            <a:r>
              <a:rPr lang="es-MX" baseline="0" dirty="0" err="1" smtClean="0"/>
              <a:t>our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mesh</a:t>
            </a:r>
            <a:r>
              <a:rPr lang="es-MX" baseline="0" dirty="0" smtClean="0"/>
              <a:t>.</a:t>
            </a:r>
          </a:p>
          <a:p>
            <a:endParaRPr lang="es-MX" baseline="0" dirty="0" smtClean="0"/>
          </a:p>
          <a:p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result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be </a:t>
            </a:r>
            <a:r>
              <a:rPr lang="es-MX" baseline="0" dirty="0" err="1" smtClean="0"/>
              <a:t>sent</a:t>
            </a:r>
            <a:r>
              <a:rPr lang="es-MX" baseline="0" dirty="0" smtClean="0"/>
              <a:t> to </a:t>
            </a:r>
            <a:r>
              <a:rPr lang="es-MX" baseline="0" dirty="0" err="1" smtClean="0"/>
              <a:t>the</a:t>
            </a:r>
            <a:r>
              <a:rPr lang="es-MX" baseline="0" dirty="0" smtClean="0"/>
              <a:t> </a:t>
            </a:r>
            <a:r>
              <a:rPr lang="es-MX" baseline="0" dirty="0" err="1" smtClean="0"/>
              <a:t>rasterizer</a:t>
            </a:r>
            <a:r>
              <a:rPr lang="es-MX" baseline="0" dirty="0" smtClean="0"/>
              <a:t>, to </a:t>
            </a:r>
            <a:r>
              <a:rPr lang="es-MX" baseline="0" dirty="0" err="1" smtClean="0"/>
              <a:t>tell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if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that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fragment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will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end</a:t>
            </a:r>
            <a:r>
              <a:rPr lang="es-MX" baseline="0" dirty="0" smtClean="0"/>
              <a:t> up as a pixel.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6600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ith larg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led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97" y="4319226"/>
            <a:ext cx="900000" cy="327562"/>
          </a:xfrm>
          <a:prstGeom prst="rect">
            <a:avLst/>
          </a:prstGeom>
        </p:spPr>
      </p:pic>
      <p:pic>
        <p:nvPicPr>
          <p:cNvPr id="6" name="Billed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29" b="56949"/>
          <a:stretch/>
        </p:blipFill>
        <p:spPr>
          <a:xfrm>
            <a:off x="3872701" y="1017372"/>
            <a:ext cx="5271300" cy="4126128"/>
          </a:xfrm>
          <a:prstGeom prst="rect">
            <a:avLst/>
          </a:prstGeom>
        </p:spPr>
      </p:pic>
      <p:pic>
        <p:nvPicPr>
          <p:cNvPr id="8" name="Billed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2854"/>
            <a:ext cx="2638445" cy="83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67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headline purp -&gt; m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332000" y="1480257"/>
            <a:ext cx="6480000" cy="2182986"/>
          </a:xfrm>
          <a:noFill/>
        </p:spPr>
        <p:txBody>
          <a:bodyPr anchor="ctr" anchorCtr="0"/>
          <a:lstStyle>
            <a:lvl1pPr>
              <a:defRPr sz="3800" spc="-113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pic>
        <p:nvPicPr>
          <p:cNvPr id="5" name="Billed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1645" y="2817959"/>
            <a:ext cx="0" cy="0"/>
          </a:xfrm>
          <a:prstGeom prst="rect">
            <a:avLst/>
          </a:prstGeom>
        </p:spPr>
      </p:pic>
      <p:pic>
        <p:nvPicPr>
          <p:cNvPr id="7" name="Billede 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865"/>
          <a:stretch/>
        </p:blipFill>
        <p:spPr>
          <a:xfrm>
            <a:off x="2682349" y="4212281"/>
            <a:ext cx="3791442" cy="931219"/>
          </a:xfrm>
          <a:prstGeom prst="rect">
            <a:avLst/>
          </a:prstGeom>
        </p:spPr>
      </p:pic>
      <p:pic>
        <p:nvPicPr>
          <p:cNvPr id="10" name="Billede 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53"/>
          <a:stretch/>
        </p:blipFill>
        <p:spPr>
          <a:xfrm flipH="1">
            <a:off x="2665275" y="0"/>
            <a:ext cx="3810089" cy="94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56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teal -&gt; pur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39999" y="344312"/>
            <a:ext cx="7128000" cy="936000"/>
          </a:xfrm>
        </p:spPr>
        <p:txBody>
          <a:bodyPr anchor="ctr" anchorCtr="0"/>
          <a:lstStyle>
            <a:lvl1pPr algn="l">
              <a:lnSpc>
                <a:spcPct val="90000"/>
              </a:lnSpc>
              <a:defRPr sz="3200" spc="-113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40000" y="1491749"/>
            <a:ext cx="7740000" cy="2880000"/>
          </a:xfrm>
        </p:spPr>
        <p:txBody>
          <a:bodyPr/>
          <a:lstStyle>
            <a:lvl1pPr>
              <a:lnSpc>
                <a:spcPts val="1875"/>
              </a:lnSpc>
              <a:spcAft>
                <a:spcPts val="800"/>
              </a:spcAft>
              <a:defRPr sz="1500" b="0" i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1pPr>
            <a:lvl2pPr>
              <a:lnSpc>
                <a:spcPts val="1750"/>
              </a:lnSpc>
              <a:spcAft>
                <a:spcPts val="800"/>
              </a:spcAft>
              <a:defRPr sz="1400" b="0" i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>
              <a:lnSpc>
                <a:spcPts val="1625"/>
              </a:lnSpc>
              <a:spcAft>
                <a:spcPts val="800"/>
              </a:spcAft>
              <a:defRPr sz="1300" b="0" i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GB" dirty="0"/>
          </a:p>
        </p:txBody>
      </p:sp>
      <p:pic>
        <p:nvPicPr>
          <p:cNvPr id="3" name="Billed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817" y="4842445"/>
            <a:ext cx="474781" cy="172800"/>
          </a:xfrm>
          <a:prstGeom prst="rect">
            <a:avLst/>
          </a:prstGeom>
        </p:spPr>
      </p:pic>
      <p:pic>
        <p:nvPicPr>
          <p:cNvPr id="7" name="Billed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001" y="4668235"/>
            <a:ext cx="642931" cy="234000"/>
          </a:xfrm>
          <a:prstGeom prst="rect">
            <a:avLst/>
          </a:prstGeom>
        </p:spPr>
      </p:pic>
      <p:pic>
        <p:nvPicPr>
          <p:cNvPr id="10" name="Billede 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31" r="50000"/>
          <a:stretch/>
        </p:blipFill>
        <p:spPr>
          <a:xfrm>
            <a:off x="7248279" y="0"/>
            <a:ext cx="1895721" cy="1148606"/>
          </a:xfrm>
          <a:prstGeom prst="rect">
            <a:avLst/>
          </a:prstGeom>
        </p:spPr>
      </p:pic>
      <p:pic>
        <p:nvPicPr>
          <p:cNvPr id="12" name="Billed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6208"/>
            <a:ext cx="939107" cy="29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52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176" y="4668235"/>
            <a:ext cx="642931" cy="234000"/>
          </a:xfrm>
          <a:prstGeom prst="rect">
            <a:avLst/>
          </a:prstGeom>
        </p:spPr>
      </p:pic>
      <p:pic>
        <p:nvPicPr>
          <p:cNvPr id="5" name="Billed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6208"/>
            <a:ext cx="939107" cy="297318"/>
          </a:xfrm>
          <a:prstGeom prst="rect">
            <a:avLst/>
          </a:prstGeom>
        </p:spPr>
      </p:pic>
      <p:pic>
        <p:nvPicPr>
          <p:cNvPr id="7" name="Billede 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31" r="44811"/>
          <a:stretch/>
        </p:blipFill>
        <p:spPr>
          <a:xfrm>
            <a:off x="7051514" y="0"/>
            <a:ext cx="2092486" cy="114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09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659626" y="1615688"/>
            <a:ext cx="7824752" cy="1912125"/>
          </a:xfrm>
          <a:solidFill>
            <a:srgbClr val="FFFFFF"/>
          </a:solidFill>
        </p:spPr>
        <p:txBody>
          <a:bodyPr anchor="ctr" anchorCtr="0"/>
          <a:lstStyle>
            <a:lvl1pPr>
              <a:defRPr sz="4800" spc="-113">
                <a:solidFill>
                  <a:srgbClr val="002835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pic>
        <p:nvPicPr>
          <p:cNvPr id="7" name="Billed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001" y="4668235"/>
            <a:ext cx="642931" cy="234000"/>
          </a:xfrm>
          <a:prstGeom prst="rect">
            <a:avLst/>
          </a:prstGeom>
        </p:spPr>
      </p:pic>
      <p:pic>
        <p:nvPicPr>
          <p:cNvPr id="6" name="Billed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6208"/>
            <a:ext cx="939107" cy="297318"/>
          </a:xfrm>
          <a:prstGeom prst="rect">
            <a:avLst/>
          </a:prstGeom>
        </p:spPr>
      </p:pic>
      <p:pic>
        <p:nvPicPr>
          <p:cNvPr id="10" name="Billede 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097"/>
          <a:stretch/>
        </p:blipFill>
        <p:spPr>
          <a:xfrm>
            <a:off x="2677956" y="4221225"/>
            <a:ext cx="3791442" cy="92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29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>
          <a:xfrm>
            <a:off x="619125" y="273844"/>
            <a:ext cx="8099822" cy="46094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guide – delete</a:t>
            </a:r>
            <a:r>
              <a:rPr lang="en-GB" sz="2400" b="0" cap="non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before use</a:t>
            </a:r>
            <a:endParaRPr lang="en-GB" sz="2400" b="0" cap="non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utoShape 4"/>
          <p:cNvSpPr>
            <a:spLocks/>
          </p:cNvSpPr>
          <p:nvPr userDrawn="1"/>
        </p:nvSpPr>
        <p:spPr bwMode="gray">
          <a:xfrm>
            <a:off x="6715876" y="1085013"/>
            <a:ext cx="1620000" cy="38728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450"/>
              </a:spcAft>
              <a:buFont typeface="+mj-lt"/>
              <a:buNone/>
              <a:defRPr/>
            </a:pPr>
            <a:r>
              <a:rPr lang="en-GB" sz="750" b="1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picture</a:t>
            </a:r>
          </a:p>
          <a:p>
            <a:pPr algn="l" eaLnBrk="1" fontAlgn="auto" hangingPunct="1">
              <a:spcBef>
                <a:spcPts val="0"/>
              </a:spcBef>
              <a:spcAft>
                <a:spcPts val="180"/>
              </a:spcAft>
              <a:buFont typeface="+mj-lt"/>
              <a:buNone/>
              <a:defRPr/>
            </a:pPr>
            <a:r>
              <a:rPr lang="en-GB" sz="675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slides with pictureplaceholder, </a:t>
            </a:r>
            <a:br>
              <a:rPr lang="en-GB" sz="675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675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on the icon and</a:t>
            </a:r>
            <a:r>
              <a:rPr lang="en-GB" sz="675" cap="none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choose </a:t>
            </a:r>
            <a:r>
              <a:rPr lang="en-GB" sz="675" b="1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</a:p>
        </p:txBody>
      </p:sp>
      <p:sp>
        <p:nvSpPr>
          <p:cNvPr id="8" name="TextBox 12"/>
          <p:cNvSpPr txBox="1">
            <a:spLocks noChangeArrowheads="1"/>
          </p:cNvSpPr>
          <p:nvPr userDrawn="1"/>
        </p:nvSpPr>
        <p:spPr bwMode="auto">
          <a:xfrm>
            <a:off x="6715876" y="1692909"/>
            <a:ext cx="1637007" cy="1346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>
              <a:spcBef>
                <a:spcPts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750" b="1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r>
              <a:rPr lang="en-GB" sz="750" b="1" cap="none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picture</a:t>
            </a:r>
            <a:endParaRPr lang="en-GB" sz="750" b="1" cap="none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eaLnBrk="1" hangingPunct="1">
              <a:spcBef>
                <a:spcPts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675" b="1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GB" sz="675" b="0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</a:t>
            </a:r>
            <a:r>
              <a:rPr lang="en-GB" sz="675" b="1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crop </a:t>
            </a:r>
            <a:r>
              <a:rPr lang="en-GB" sz="675" b="0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change</a:t>
            </a:r>
            <a:r>
              <a:rPr lang="en-GB" sz="675" b="0" kern="1200" cap="none" noProof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size</a:t>
            </a:r>
            <a:r>
              <a:rPr lang="en-GB" sz="675" b="0" kern="1200" cap="none" baseline="0" noProof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or</a:t>
            </a:r>
            <a:r>
              <a:rPr lang="en-GB" sz="675" b="0" strike="noStrike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</a:t>
            </a:r>
            <a:br>
              <a:rPr lang="en-GB" sz="675" b="0" strike="noStrike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675" b="0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 picture</a:t>
            </a:r>
            <a:endParaRPr lang="en-GB" sz="675" b="0" strike="sngStrike" cap="none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altLang="da-DK" sz="675" b="1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GB" altLang="da-DK" sz="675" b="0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want to scale the picture, </a:t>
            </a:r>
            <a:br>
              <a:rPr lang="en-GB" altLang="da-DK" sz="675" b="0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da-DK" sz="675" b="0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hold </a:t>
            </a:r>
            <a:r>
              <a:rPr lang="en-GB" altLang="da-DK" sz="675" b="1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shift-</a:t>
            </a:r>
            <a:r>
              <a:rPr lang="en-GB" altLang="da-DK" sz="675" b="0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down while </a:t>
            </a:r>
            <a:br>
              <a:rPr lang="en-GB" altLang="da-DK" sz="675" b="0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da-DK" sz="675" b="0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dragging the corners of the </a:t>
            </a:r>
            <a:r>
              <a:rPr lang="en-GB" altLang="da-DK" sz="675" b="0" kern="1200" cap="none" noProof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picture</a:t>
            </a: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altLang="da-DK" sz="675" b="1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Hint:</a:t>
            </a:r>
            <a:r>
              <a:rPr lang="en-GB" altLang="da-DK" sz="675" b="0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if you delete the picture and </a:t>
            </a:r>
            <a:br>
              <a:rPr lang="en-GB" altLang="da-DK" sz="675" b="0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da-DK" sz="675" b="0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a new one, the picture may </a:t>
            </a:r>
            <a:br>
              <a:rPr lang="en-GB" altLang="da-DK" sz="675" b="0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da-DK" sz="675" b="0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lie in front of the text or graphic</a:t>
            </a:r>
            <a:r>
              <a:rPr lang="en-GB" altLang="da-DK" sz="675" b="0" strike="noStrike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GB" altLang="da-DK" sz="675" b="0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altLang="da-DK" sz="675" b="0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da-DK" sz="675" b="0" strike="noStrike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GB" altLang="da-DK" sz="675" b="0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this happens, select the picture, </a:t>
            </a:r>
            <a:br>
              <a:rPr lang="en-GB" altLang="da-DK" sz="675" b="0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da-DK" sz="675" b="0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right-click and choose </a:t>
            </a:r>
            <a:r>
              <a:rPr lang="en-GB" altLang="da-DK" sz="675" b="1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9" name="Text Box 48"/>
          <p:cNvSpPr txBox="1">
            <a:spLocks noChangeArrowheads="1"/>
          </p:cNvSpPr>
          <p:nvPr userDrawn="1"/>
        </p:nvSpPr>
        <p:spPr bwMode="auto">
          <a:xfrm>
            <a:off x="4660537" y="2354400"/>
            <a:ext cx="1620000" cy="931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08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Aft>
                <a:spcPts val="450"/>
              </a:spcAft>
              <a:defRPr/>
            </a:pPr>
            <a:r>
              <a:rPr lang="en-GB" sz="750" b="1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layouts</a:t>
            </a:r>
          </a:p>
          <a:p>
            <a:pPr algn="l" eaLnBrk="1" hangingPunct="1">
              <a:spcAft>
                <a:spcPts val="450"/>
              </a:spcAft>
              <a:defRPr/>
            </a:pPr>
            <a:r>
              <a:rPr lang="en-GB" altLang="da-DK" sz="675" b="1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GB" altLang="da-DK" sz="675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the </a:t>
            </a:r>
            <a:r>
              <a:rPr lang="en-GB" altLang="da-DK" sz="675" b="1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 tab</a:t>
            </a:r>
            <a:endParaRPr lang="en-GB" altLang="da-DK" sz="675" b="0" strike="sngStrike" cap="none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eaLnBrk="1" hangingPunct="1">
              <a:spcAft>
                <a:spcPts val="450"/>
              </a:spcAft>
              <a:defRPr/>
            </a:pPr>
            <a:r>
              <a:rPr lang="en-GB" altLang="da-DK" sz="675" b="1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GB" altLang="da-DK" sz="675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the </a:t>
            </a:r>
            <a:r>
              <a:rPr lang="en-GB" altLang="da-DK" sz="675" b="1" cap="none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slide</a:t>
            </a:r>
            <a:r>
              <a:rPr lang="en-GB" altLang="da-DK" sz="675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menu to </a:t>
            </a:r>
            <a:br>
              <a:rPr lang="en-GB" altLang="da-DK" sz="675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da-DK" sz="675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new slide</a:t>
            </a:r>
          </a:p>
          <a:p>
            <a:pPr algn="l" eaLnBrk="1" hangingPunct="1">
              <a:spcAft>
                <a:spcPts val="180"/>
              </a:spcAft>
              <a:defRPr/>
            </a:pPr>
            <a:r>
              <a:rPr lang="en-GB" altLang="da-DK" sz="675" b="1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GB" altLang="da-DK" sz="675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</a:t>
            </a:r>
            <a:r>
              <a:rPr lang="en-GB" altLang="da-DK" sz="675" b="1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layout</a:t>
            </a:r>
            <a:r>
              <a:rPr lang="en-GB" altLang="da-DK" sz="675" cap="none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change an appropriate layout from the </a:t>
            </a:r>
            <a:br>
              <a:rPr lang="en-GB" altLang="da-DK" sz="675" cap="none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da-DK" sz="675" strike="noStrike" cap="none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GB" altLang="da-DK" sz="675" cap="none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down</a:t>
            </a:r>
            <a:r>
              <a:rPr lang="en-GB" altLang="da-DK" sz="675" strike="noStrike" cap="none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GB" altLang="da-DK" sz="675" cap="none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menu </a:t>
            </a:r>
            <a:endParaRPr lang="en-GB" sz="675" b="1" cap="none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utoShape 4"/>
          <p:cNvSpPr>
            <a:spLocks/>
          </p:cNvSpPr>
          <p:nvPr userDrawn="1"/>
        </p:nvSpPr>
        <p:spPr bwMode="gray">
          <a:xfrm>
            <a:off x="6715876" y="3260041"/>
            <a:ext cx="1620000" cy="81432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450"/>
              </a:spcAft>
              <a:buFont typeface="+mj-lt"/>
              <a:buNone/>
              <a:defRPr/>
            </a:pPr>
            <a:r>
              <a:rPr lang="en-GB" sz="750" b="1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Reset slide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675" b="1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en-GB" altLang="da-DK" sz="675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Click the </a:t>
            </a:r>
            <a:r>
              <a:rPr lang="en-GB" altLang="da-DK" sz="675" b="1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 tab</a:t>
            </a:r>
            <a:endParaRPr lang="en-GB" altLang="da-DK" sz="675" strike="sngStrike" cap="none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675" b="1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GB" altLang="da-DK" sz="675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the </a:t>
            </a:r>
            <a:r>
              <a:rPr lang="en-GB" altLang="da-DK" sz="675" b="1" cap="none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reset </a:t>
            </a:r>
            <a:r>
              <a:rPr lang="en-GB" altLang="da-DK" sz="675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menu to reset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675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Position, size</a:t>
            </a:r>
            <a:r>
              <a:rPr lang="en-GB" altLang="da-DK" sz="675" cap="none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formatting of the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675" cap="none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placeholders to their default </a:t>
            </a:r>
            <a:br>
              <a:rPr lang="en-GB" altLang="da-DK" sz="675" cap="none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da-DK" sz="675" cap="none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settings</a:t>
            </a:r>
            <a:endParaRPr lang="en-GB" altLang="da-DK" sz="675" cap="none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Box 48"/>
          <p:cNvSpPr txBox="1">
            <a:spLocks noChangeArrowheads="1"/>
          </p:cNvSpPr>
          <p:nvPr userDrawn="1"/>
        </p:nvSpPr>
        <p:spPr bwMode="auto">
          <a:xfrm>
            <a:off x="4659938" y="1080627"/>
            <a:ext cx="1620599" cy="102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08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Aft>
                <a:spcPts val="450"/>
              </a:spcAft>
              <a:defRPr/>
            </a:pPr>
            <a:r>
              <a:rPr lang="en-GB" sz="750" b="1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text</a:t>
            </a:r>
            <a:r>
              <a:rPr lang="en-GB" sz="750" b="1" cap="none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styles (levels)</a:t>
            </a:r>
            <a:endParaRPr lang="en-GB" sz="750" b="1" cap="none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eaLnBrk="1" hangingPunct="1">
              <a:spcAft>
                <a:spcPts val="450"/>
              </a:spcAft>
              <a:defRPr/>
            </a:pPr>
            <a:r>
              <a:rPr lang="en-GB" altLang="da-DK" sz="675" b="0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the </a:t>
            </a:r>
            <a:r>
              <a:rPr lang="en-GB" altLang="da-DK" sz="675" b="1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</a:t>
            </a:r>
            <a:r>
              <a:rPr lang="en-GB" altLang="da-DK" sz="675" b="0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-key</a:t>
            </a:r>
            <a:r>
              <a:rPr lang="en-GB" altLang="da-DK" sz="675" b="0" cap="none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jump through </a:t>
            </a:r>
            <a:br>
              <a:rPr lang="en-GB" altLang="da-DK" sz="675" b="0" cap="none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da-DK" sz="675" b="0" cap="none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levels. Click </a:t>
            </a:r>
            <a:r>
              <a:rPr lang="en-GB" altLang="da-DK" sz="675" b="1" cap="none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</a:t>
            </a:r>
            <a:r>
              <a:rPr lang="en-GB" altLang="da-DK" sz="675" b="0" cap="none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then </a:t>
            </a:r>
            <a:r>
              <a:rPr lang="en-GB" altLang="da-DK" sz="675" b="1" cap="none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</a:t>
            </a:r>
            <a:r>
              <a:rPr lang="en-GB" altLang="da-DK" sz="675" b="0" cap="none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switch from one level to the next level</a:t>
            </a:r>
          </a:p>
          <a:p>
            <a:pPr algn="l" eaLnBrk="1" hangingPunct="1">
              <a:spcAft>
                <a:spcPts val="180"/>
              </a:spcAft>
              <a:defRPr/>
            </a:pPr>
            <a:r>
              <a:rPr lang="en-GB" altLang="da-DK" sz="675" b="0" cap="none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go back in levels use </a:t>
            </a:r>
            <a:r>
              <a:rPr lang="en-GB" altLang="da-DK" sz="675" b="1" cap="none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SHIFT-TAB</a:t>
            </a:r>
            <a:endParaRPr lang="en-GB" altLang="da-DK" sz="675" b="1" cap="none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eaLnBrk="1" hangingPunct="1">
              <a:spcAft>
                <a:spcPts val="180"/>
              </a:spcAft>
              <a:defRPr/>
            </a:pPr>
            <a:endParaRPr lang="en-GB" sz="675" b="1" cap="none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eaLnBrk="1" hangingPunct="1">
              <a:spcAft>
                <a:spcPts val="180"/>
              </a:spcAft>
              <a:defRPr/>
            </a:pPr>
            <a:r>
              <a:rPr lang="en-GB" sz="675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Alternatively, </a:t>
            </a:r>
            <a:r>
              <a:rPr lang="en-GB" sz="675" b="1" cap="non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</a:t>
            </a:r>
            <a:r>
              <a:rPr lang="en-GB" sz="675" cap="none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</a:t>
            </a:r>
            <a:br>
              <a:rPr lang="en-GB" sz="675" cap="none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675" b="1" cap="none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Decrease list level </a:t>
            </a:r>
            <a:r>
              <a:rPr lang="en-GB" sz="675" cap="none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used</a:t>
            </a:r>
            <a:endParaRPr lang="en-GB" sz="675" cap="none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Box 48"/>
          <p:cNvSpPr txBox="1">
            <a:spLocks noChangeArrowheads="1"/>
          </p:cNvSpPr>
          <p:nvPr userDrawn="1"/>
        </p:nvSpPr>
        <p:spPr bwMode="auto">
          <a:xfrm>
            <a:off x="886505" y="1497600"/>
            <a:ext cx="2757284" cy="1183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0000" tIns="0" rIns="360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1000" b="1" kern="1200" cap="none" noProof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Install Roboto</a:t>
            </a:r>
            <a:r>
              <a:rPr lang="en-GB" sz="1000" b="1" kern="1200" cap="none" baseline="0" noProof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GB" sz="1000" b="1" kern="1200" cap="none" noProof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font on Mac</a:t>
            </a: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680" b="1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1. </a:t>
            </a:r>
            <a:r>
              <a:rPr lang="en-GB" sz="68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Unzip</a:t>
            </a:r>
            <a:r>
              <a:rPr lang="en-GB" sz="680" b="0" i="0" kern="1200" baseline="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the font-file and d</a:t>
            </a:r>
            <a:r>
              <a:rPr lang="en-GB" sz="68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ouble-click on one of the font files. Font Book will display a sample of the font. </a:t>
            </a: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680" b="1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2. </a:t>
            </a:r>
            <a:r>
              <a:rPr lang="en-GB" sz="68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Choose </a:t>
            </a:r>
            <a:r>
              <a:rPr lang="en-GB" sz="680" b="1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Add Fonts</a:t>
            </a:r>
            <a:r>
              <a:rPr lang="en-GB" sz="68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from the </a:t>
            </a:r>
            <a:r>
              <a:rPr lang="en-GB" sz="680" b="1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File menu</a:t>
            </a:r>
            <a:r>
              <a:rPr lang="en-GB" sz="68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select the font or a folder containing multiple fonts, then click </a:t>
            </a:r>
            <a:r>
              <a:rPr lang="en-GB" sz="680" b="1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Open</a:t>
            </a:r>
            <a:r>
              <a:rPr lang="en-GB" sz="68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to install the font(s). Check </a:t>
            </a:r>
            <a:r>
              <a:rPr lang="en-GB" sz="680" b="1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Select</a:t>
            </a:r>
            <a:r>
              <a:rPr lang="en-GB" sz="680" b="1" i="0" kern="1200" baseline="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all fonts</a:t>
            </a:r>
            <a:endParaRPr lang="en-GB" sz="680" b="1" i="0" kern="1200" dirty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altLang="da-DK" sz="680" b="1" i="0" kern="1200" cap="none" noProof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3. </a:t>
            </a:r>
            <a:r>
              <a:rPr lang="en-GB" altLang="da-DK" sz="680" b="0" i="0" kern="1200" cap="none" noProof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And</a:t>
            </a:r>
            <a:r>
              <a:rPr lang="en-GB" altLang="da-DK" sz="680" b="0" i="0" kern="1200" cap="none" baseline="0" noProof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</a:t>
            </a:r>
            <a:r>
              <a:rPr lang="en-GB" altLang="da-DK" sz="680" b="0" i="0" kern="1200" cap="none" noProof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click </a:t>
            </a:r>
            <a:r>
              <a:rPr lang="en-GB" altLang="da-DK" sz="680" b="1" i="0" kern="1200" cap="none" noProof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Install Checked</a:t>
            </a:r>
          </a:p>
        </p:txBody>
      </p:sp>
      <p:pic>
        <p:nvPicPr>
          <p:cNvPr id="13" name="Billede 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45076" y="1828128"/>
            <a:ext cx="253050" cy="2412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59476" y="1265986"/>
            <a:ext cx="196613" cy="1920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98276" y="3647103"/>
            <a:ext cx="369339" cy="1503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042937" y="2548800"/>
            <a:ext cx="243573" cy="433678"/>
          </a:xfrm>
          <a:prstGeom prst="rect">
            <a:avLst/>
          </a:prstGeom>
        </p:spPr>
      </p:pic>
      <p:pic>
        <p:nvPicPr>
          <p:cNvPr id="17" name="Billede 15"/>
          <p:cNvPicPr>
            <a:picLocks noChangeAspect="1"/>
          </p:cNvPicPr>
          <p:nvPr userDrawn="1"/>
        </p:nvPicPr>
        <p:blipFill rotWithShape="1">
          <a:blip r:embed="rId6"/>
          <a:srcRect l="36944" r="2272" b="69429"/>
          <a:stretch/>
        </p:blipFill>
        <p:spPr>
          <a:xfrm>
            <a:off x="6046537" y="3049200"/>
            <a:ext cx="445026" cy="144158"/>
          </a:xfrm>
          <a:prstGeom prst="rect">
            <a:avLst/>
          </a:prstGeom>
        </p:spPr>
      </p:pic>
      <p:pic>
        <p:nvPicPr>
          <p:cNvPr id="18" name="Billede 2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027938" y="1863133"/>
            <a:ext cx="411996" cy="213921"/>
          </a:xfrm>
          <a:prstGeom prst="rect">
            <a:avLst/>
          </a:prstGeom>
        </p:spPr>
      </p:pic>
      <p:pic>
        <p:nvPicPr>
          <p:cNvPr id="19" name="Billede 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127076" y="2141471"/>
            <a:ext cx="269771" cy="251482"/>
          </a:xfrm>
          <a:prstGeom prst="rect">
            <a:avLst/>
          </a:prstGeom>
        </p:spPr>
      </p:pic>
      <p:sp>
        <p:nvSpPr>
          <p:cNvPr id="31" name="Text Box 48"/>
          <p:cNvSpPr txBox="1">
            <a:spLocks noChangeArrowheads="1"/>
          </p:cNvSpPr>
          <p:nvPr userDrawn="1"/>
        </p:nvSpPr>
        <p:spPr bwMode="auto">
          <a:xfrm>
            <a:off x="881888" y="2930400"/>
            <a:ext cx="2766758" cy="531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0000" tIns="0" rIns="360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1000" b="1" kern="1200" cap="none" noProof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Install Roboto</a:t>
            </a:r>
            <a:r>
              <a:rPr lang="en-GB" sz="1000" b="1" kern="1200" cap="none" baseline="0" noProof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GB" sz="1000" b="1" kern="1200" cap="none" noProof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font on PC</a:t>
            </a: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n-GB" sz="680" b="1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1. </a:t>
            </a:r>
            <a:r>
              <a:rPr lang="en-GB" sz="68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Unzip</a:t>
            </a:r>
            <a:r>
              <a:rPr lang="en-GB" sz="680" b="0" i="0" kern="1200" baseline="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the font-file and right</a:t>
            </a:r>
            <a:r>
              <a:rPr lang="en-GB" sz="68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-click on one of the font files. Choose Install. </a:t>
            </a:r>
            <a:br>
              <a:rPr lang="en-GB" sz="68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</a:br>
            <a:endParaRPr lang="en-GB" sz="680" b="1" cap="none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Afrundet rektangel 24"/>
          <p:cNvSpPr/>
          <p:nvPr userDrawn="1"/>
        </p:nvSpPr>
        <p:spPr>
          <a:xfrm>
            <a:off x="886504" y="1138990"/>
            <a:ext cx="2757284" cy="2613600"/>
          </a:xfrm>
          <a:prstGeom prst="roundRect">
            <a:avLst/>
          </a:prstGeom>
          <a:noFill/>
          <a:ln w="28575">
            <a:solidFill>
              <a:srgbClr val="E20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endParaRPr lang="da-DK" noProof="0" dirty="0" err="1"/>
          </a:p>
        </p:txBody>
      </p:sp>
      <p:sp>
        <p:nvSpPr>
          <p:cNvPr id="33" name="Rektangel 32"/>
          <p:cNvSpPr/>
          <p:nvPr userDrawn="1"/>
        </p:nvSpPr>
        <p:spPr>
          <a:xfrm>
            <a:off x="1808481" y="1052859"/>
            <a:ext cx="913330" cy="228597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50000"/>
              </a:lnSpc>
            </a:pPr>
            <a:endParaRPr lang="da-DK" noProof="0" dirty="0" err="1"/>
          </a:p>
        </p:txBody>
      </p:sp>
      <p:sp>
        <p:nvSpPr>
          <p:cNvPr id="32" name="Text Box 48"/>
          <p:cNvSpPr txBox="1">
            <a:spLocks noChangeArrowheads="1"/>
          </p:cNvSpPr>
          <p:nvPr userDrawn="1"/>
        </p:nvSpPr>
        <p:spPr bwMode="auto">
          <a:xfrm>
            <a:off x="1910081" y="1080627"/>
            <a:ext cx="710130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Aft>
                <a:spcPts val="450"/>
              </a:spcAft>
              <a:defRPr/>
            </a:pPr>
            <a:r>
              <a:rPr lang="en-GB" sz="750" b="1" cap="none" noProof="1">
                <a:solidFill>
                  <a:srgbClr val="E200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</a:p>
        </p:txBody>
      </p:sp>
    </p:spTree>
    <p:extLst>
      <p:ext uri="{BB962C8B-B14F-4D97-AF65-F5344CB8AC3E}">
        <p14:creationId xmlns:p14="http://schemas.microsoft.com/office/powerpoint/2010/main" val="36013792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8800" y="658800"/>
            <a:ext cx="7826400" cy="19116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a-DK"/>
              <a:t>Klik for at redigere i masteren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8800" y="2570400"/>
            <a:ext cx="7822800" cy="19635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7700" y="4767263"/>
            <a:ext cx="2038350" cy="2738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0A626-36E7-4ACB-AE94-30B8AB1B2246}" type="datetimeFigureOut">
              <a:rPr lang="en-GB" smtClean="0"/>
              <a:pPr/>
              <a:t>15/05/2017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38350" cy="2738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352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652" r:id="rId2"/>
    <p:sldLayoutId id="2147483656" r:id="rId3"/>
    <p:sldLayoutId id="2147483651" r:id="rId4"/>
    <p:sldLayoutId id="2147483670" r:id="rId5"/>
    <p:sldLayoutId id="2147483671" r:id="rId6"/>
  </p:sldLayoutIdLst>
  <p:txStyles>
    <p:titleStyle>
      <a:lvl1pPr algn="ctr" defTabSz="685800" rtl="0" eaLnBrk="1" latinLnBrk="1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Roboto" charset="0"/>
          <a:ea typeface="Roboto" charset="0"/>
          <a:cs typeface="Roboto" charset="0"/>
        </a:defRPr>
      </a:lvl1pPr>
    </p:titleStyle>
    <p:bodyStyle>
      <a:lvl1pPr marL="216000" indent="-216000" algn="l" defTabSz="685800" rtl="0" eaLnBrk="1" latinLnBrk="1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435600" indent="-216000" algn="l" defTabSz="685800" rtl="0" eaLnBrk="1" latinLnBrk="1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2pPr>
      <a:lvl3pPr marL="633600" indent="-198000" algn="l" defTabSz="685800" rtl="0" eaLnBrk="1" latinLnBrk="1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tx1"/>
          </a:solidFill>
          <a:latin typeface="+mn-lt"/>
          <a:ea typeface="+mn-ea"/>
          <a:cs typeface="+mn-cs"/>
        </a:defRPr>
      </a:lvl3pPr>
      <a:lvl4pPr marL="831600" indent="-198000" algn="l" defTabSz="685800" rtl="0" eaLnBrk="1" latinLnBrk="1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tx1"/>
          </a:solidFill>
          <a:latin typeface="+mn-lt"/>
          <a:ea typeface="+mn-ea"/>
          <a:cs typeface="+mn-cs"/>
        </a:defRPr>
      </a:lvl4pPr>
      <a:lvl5pPr marL="831600" indent="-198000" algn="l" defTabSz="685800" rtl="0" eaLnBrk="1" latinLnBrk="1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831600" indent="-198000" algn="l" defTabSz="685800" rtl="0" eaLnBrk="1" latinLnBrk="1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tx1"/>
          </a:solidFill>
          <a:latin typeface="+mn-lt"/>
          <a:ea typeface="+mn-ea"/>
          <a:cs typeface="+mn-cs"/>
        </a:defRPr>
      </a:lvl6pPr>
      <a:lvl7pPr marL="831600" indent="-198000" algn="l" defTabSz="685800" rtl="0" eaLnBrk="1" latinLnBrk="1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tx1"/>
          </a:solidFill>
          <a:latin typeface="+mn-lt"/>
          <a:ea typeface="+mn-ea"/>
          <a:cs typeface="+mn-cs"/>
        </a:defRPr>
      </a:lvl7pPr>
      <a:lvl8pPr marL="831600" indent="-198000" algn="l" defTabSz="685800" rtl="0" eaLnBrk="1" latinLnBrk="1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tx1"/>
          </a:solidFill>
          <a:latin typeface="+mn-lt"/>
          <a:ea typeface="+mn-ea"/>
          <a:cs typeface="+mn-cs"/>
        </a:defRPr>
      </a:lvl8pPr>
      <a:lvl9pPr marL="831600" indent="-198000" algn="l" defTabSz="685800" rtl="0" eaLnBrk="1" latinLnBrk="1" hangingPunct="1">
        <a:lnSpc>
          <a:spcPct val="15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1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turoNereu/ShaderProgramming_101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cvgshader.teachable.com/courses/shader-development-using-unity-5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8160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The Fragment </a:t>
            </a:r>
            <a:r>
              <a:rPr lang="en-US" dirty="0" err="1" smtClean="0">
                <a:latin typeface="+mj-lt"/>
              </a:rPr>
              <a:t>Shader</a:t>
            </a:r>
            <a:endParaRPr lang="en-US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 dirty="0">
                <a:latin typeface="+mj-lt"/>
              </a:rPr>
              <a:t>Input</a:t>
            </a:r>
          </a:p>
          <a:p>
            <a:pPr lvl="1"/>
            <a:r>
              <a:rPr lang="es-MX" dirty="0" err="1" smtClean="0">
                <a:latin typeface="+mj-lt"/>
              </a:rPr>
              <a:t>Fragments</a:t>
            </a:r>
            <a:r>
              <a:rPr lang="es-MX" dirty="0" smtClean="0">
                <a:latin typeface="+mj-lt"/>
              </a:rPr>
              <a:t> to </a:t>
            </a:r>
            <a:r>
              <a:rPr lang="es-MX" dirty="0" err="1" smtClean="0">
                <a:latin typeface="+mj-lt"/>
              </a:rPr>
              <a:t>become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>
                <a:latin typeface="+mj-lt"/>
              </a:rPr>
              <a:t>P</a:t>
            </a:r>
            <a:r>
              <a:rPr lang="es-MX" dirty="0" err="1" smtClean="0">
                <a:latin typeface="+mj-lt"/>
              </a:rPr>
              <a:t>ixels</a:t>
            </a:r>
            <a:endParaRPr lang="es-MX" dirty="0">
              <a:latin typeface="+mj-lt"/>
            </a:endParaRPr>
          </a:p>
          <a:p>
            <a:pPr lvl="1"/>
            <a:endParaRPr lang="es-MX" dirty="0">
              <a:latin typeface="+mj-lt"/>
            </a:endParaRPr>
          </a:p>
          <a:p>
            <a:pPr lvl="1"/>
            <a:endParaRPr lang="es-MX" dirty="0">
              <a:latin typeface="+mj-lt"/>
            </a:endParaRPr>
          </a:p>
          <a:p>
            <a:r>
              <a:rPr lang="es-MX" dirty="0">
                <a:latin typeface="+mj-lt"/>
              </a:rPr>
              <a:t>Output</a:t>
            </a:r>
          </a:p>
          <a:p>
            <a:pPr lvl="1"/>
            <a:r>
              <a:rPr lang="es-MX" dirty="0" smtClean="0">
                <a:latin typeface="+mj-lt"/>
              </a:rPr>
              <a:t>Color of Pixel</a:t>
            </a:r>
          </a:p>
          <a:p>
            <a:pPr lvl="1"/>
            <a:r>
              <a:rPr lang="es-MX" dirty="0" err="1" smtClean="0">
                <a:latin typeface="+mj-lt"/>
              </a:rPr>
              <a:t>Alpha</a:t>
            </a:r>
            <a:r>
              <a:rPr lang="es-MX" dirty="0" smtClean="0">
                <a:latin typeface="+mj-lt"/>
              </a:rPr>
              <a:t> of Pixel</a:t>
            </a:r>
            <a:endParaRPr lang="es-MX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814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The Surface </a:t>
            </a:r>
            <a:r>
              <a:rPr lang="en-US" dirty="0" err="1" smtClean="0">
                <a:latin typeface="+mj-lt"/>
              </a:rPr>
              <a:t>Shader</a:t>
            </a:r>
            <a:endParaRPr lang="en-US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 dirty="0" smtClean="0">
                <a:latin typeface="+mj-lt"/>
              </a:rPr>
              <a:t>Auto-</a:t>
            </a:r>
            <a:r>
              <a:rPr lang="es-MX" dirty="0" err="1" smtClean="0">
                <a:latin typeface="+mj-lt"/>
              </a:rPr>
              <a:t>generated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 smtClean="0">
                <a:latin typeface="+mj-lt"/>
              </a:rPr>
              <a:t>code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 smtClean="0">
                <a:latin typeface="+mj-lt"/>
              </a:rPr>
              <a:t>approach</a:t>
            </a:r>
            <a:r>
              <a:rPr lang="es-MX" dirty="0" smtClean="0">
                <a:latin typeface="+mj-lt"/>
              </a:rPr>
              <a:t>.</a:t>
            </a:r>
          </a:p>
          <a:p>
            <a:r>
              <a:rPr lang="es-MX" dirty="0" err="1" smtClean="0">
                <a:latin typeface="+mj-lt"/>
              </a:rPr>
              <a:t>Useful</a:t>
            </a:r>
            <a:r>
              <a:rPr lang="es-MX" dirty="0" smtClean="0">
                <a:latin typeface="+mj-lt"/>
              </a:rPr>
              <a:t> to </a:t>
            </a:r>
            <a:r>
              <a:rPr lang="es-MX" dirty="0" err="1" smtClean="0">
                <a:latin typeface="+mj-lt"/>
              </a:rPr>
              <a:t>interact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 smtClean="0">
                <a:latin typeface="+mj-lt"/>
              </a:rPr>
              <a:t>with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 smtClean="0">
                <a:latin typeface="+mj-lt"/>
              </a:rPr>
              <a:t>lighting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 smtClean="0">
                <a:latin typeface="+mj-lt"/>
              </a:rPr>
              <a:t>models</a:t>
            </a:r>
            <a:r>
              <a:rPr lang="es-MX" dirty="0" smtClean="0">
                <a:latin typeface="+mj-lt"/>
              </a:rPr>
              <a:t> in a simple </a:t>
            </a:r>
            <a:r>
              <a:rPr lang="es-MX" dirty="0" err="1" smtClean="0">
                <a:latin typeface="+mj-lt"/>
              </a:rPr>
              <a:t>way</a:t>
            </a:r>
            <a:r>
              <a:rPr lang="es-MX" dirty="0" smtClean="0">
                <a:latin typeface="+mj-lt"/>
              </a:rPr>
              <a:t>.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860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33" y="204035"/>
            <a:ext cx="2248921" cy="604378"/>
          </a:xfrm>
        </p:spPr>
        <p:txBody>
          <a:bodyPr/>
          <a:lstStyle/>
          <a:p>
            <a:r>
              <a:rPr lang="es-MX" sz="2400" dirty="0">
                <a:latin typeface="+mj-lt"/>
              </a:rPr>
              <a:t>A</a:t>
            </a:r>
            <a:r>
              <a:rPr lang="es-MX" sz="2400" dirty="0" smtClean="0">
                <a:latin typeface="+mj-lt"/>
              </a:rPr>
              <a:t> Basic </a:t>
            </a:r>
            <a:r>
              <a:rPr lang="es-MX" sz="2400" dirty="0" err="1" smtClean="0">
                <a:latin typeface="+mj-lt"/>
              </a:rPr>
              <a:t>Shader</a:t>
            </a:r>
            <a:endParaRPr lang="en-US" sz="24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369" y="204035"/>
            <a:ext cx="4923472" cy="456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4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>
                <a:latin typeface="+mj-lt"/>
              </a:rPr>
              <a:t>We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 smtClean="0">
                <a:latin typeface="+mj-lt"/>
              </a:rPr>
              <a:t>program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 smtClean="0">
                <a:latin typeface="+mj-lt"/>
              </a:rPr>
              <a:t>our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 smtClean="0">
                <a:latin typeface="+mj-lt"/>
              </a:rPr>
              <a:t>shaders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 smtClean="0">
                <a:latin typeface="+mj-lt"/>
              </a:rPr>
              <a:t>using</a:t>
            </a:r>
            <a:r>
              <a:rPr lang="es-MX" dirty="0" smtClean="0">
                <a:latin typeface="+mj-lt"/>
              </a:rPr>
              <a:t>…</a:t>
            </a:r>
            <a:endParaRPr lang="en-US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 dirty="0" smtClean="0">
                <a:latin typeface="+mj-lt"/>
              </a:rPr>
              <a:t>CG (C </a:t>
            </a:r>
            <a:r>
              <a:rPr lang="es-MX" dirty="0" err="1" smtClean="0">
                <a:latin typeface="+mj-lt"/>
              </a:rPr>
              <a:t>for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 smtClean="0">
                <a:latin typeface="+mj-lt"/>
              </a:rPr>
              <a:t>Graphics</a:t>
            </a:r>
            <a:r>
              <a:rPr lang="es-MX" dirty="0" smtClean="0">
                <a:latin typeface="+mj-lt"/>
              </a:rPr>
              <a:t>)</a:t>
            </a:r>
          </a:p>
          <a:p>
            <a:r>
              <a:rPr lang="es-MX" dirty="0" err="1" smtClean="0">
                <a:latin typeface="+mj-lt"/>
              </a:rPr>
              <a:t>ShaderLab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9176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>
                <a:latin typeface="+mj-lt"/>
              </a:rPr>
              <a:t>CG</a:t>
            </a:r>
            <a:endParaRPr lang="en-US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9999" y="1280311"/>
            <a:ext cx="7740000" cy="3264311"/>
          </a:xfrm>
        </p:spPr>
        <p:txBody>
          <a:bodyPr/>
          <a:lstStyle/>
          <a:p>
            <a:r>
              <a:rPr lang="es-MX" sz="2000" dirty="0" smtClean="0">
                <a:latin typeface="+mj-lt"/>
              </a:rPr>
              <a:t>Similar to </a:t>
            </a:r>
            <a:r>
              <a:rPr lang="es-MX" sz="2000" dirty="0" err="1" smtClean="0">
                <a:latin typeface="+mj-lt"/>
              </a:rPr>
              <a:t>the</a:t>
            </a:r>
            <a:r>
              <a:rPr lang="es-MX" sz="2000" dirty="0" smtClean="0">
                <a:latin typeface="+mj-lt"/>
              </a:rPr>
              <a:t> “C” </a:t>
            </a:r>
            <a:r>
              <a:rPr lang="es-MX" sz="2000" dirty="0" err="1" smtClean="0">
                <a:latin typeface="+mj-lt"/>
              </a:rPr>
              <a:t>language</a:t>
            </a:r>
            <a:r>
              <a:rPr lang="es-MX" sz="2000" dirty="0" smtClean="0">
                <a:latin typeface="+mj-lt"/>
              </a:rPr>
              <a:t>.</a:t>
            </a:r>
          </a:p>
          <a:p>
            <a:r>
              <a:rPr lang="es-MX" sz="2000" dirty="0" err="1" smtClean="0">
                <a:latin typeface="+mj-lt"/>
              </a:rPr>
              <a:t>Precision</a:t>
            </a:r>
            <a:r>
              <a:rPr lang="es-MX" sz="2000" dirty="0" smtClean="0">
                <a:latin typeface="+mj-lt"/>
              </a:rPr>
              <a:t>:</a:t>
            </a:r>
          </a:p>
          <a:p>
            <a:pPr lvl="1"/>
            <a:r>
              <a:rPr lang="es-MX" dirty="0" err="1" smtClean="0">
                <a:latin typeface="+mj-lt"/>
              </a:rPr>
              <a:t>float</a:t>
            </a:r>
            <a:endParaRPr lang="es-MX" dirty="0" smtClean="0">
              <a:latin typeface="+mj-lt"/>
            </a:endParaRPr>
          </a:p>
          <a:p>
            <a:pPr lvl="1"/>
            <a:r>
              <a:rPr lang="es-MX" dirty="0" err="1" smtClean="0">
                <a:latin typeface="+mj-lt"/>
              </a:rPr>
              <a:t>half</a:t>
            </a:r>
            <a:endParaRPr lang="es-MX" dirty="0" smtClean="0">
              <a:latin typeface="+mj-lt"/>
            </a:endParaRPr>
          </a:p>
          <a:p>
            <a:pPr lvl="1"/>
            <a:r>
              <a:rPr lang="es-MX" dirty="0" err="1">
                <a:latin typeface="+mj-lt"/>
              </a:rPr>
              <a:t>f</a:t>
            </a:r>
            <a:r>
              <a:rPr lang="es-MX" dirty="0" err="1" smtClean="0">
                <a:latin typeface="+mj-lt"/>
              </a:rPr>
              <a:t>ixed</a:t>
            </a:r>
            <a:endParaRPr lang="es-MX" dirty="0" smtClean="0">
              <a:latin typeface="+mj-lt"/>
            </a:endParaRPr>
          </a:p>
          <a:p>
            <a:r>
              <a:rPr lang="es-MX" sz="2000" dirty="0" smtClean="0">
                <a:latin typeface="+mj-lt"/>
              </a:rPr>
              <a:t>Variables </a:t>
            </a:r>
            <a:r>
              <a:rPr lang="es-MX" sz="2000" dirty="0" err="1" smtClean="0">
                <a:latin typeface="+mj-lt"/>
              </a:rPr>
              <a:t>with</a:t>
            </a:r>
            <a:r>
              <a:rPr lang="es-MX" sz="2000" dirty="0" smtClean="0">
                <a:latin typeface="+mj-lt"/>
              </a:rPr>
              <a:t> 1, 2, 3 </a:t>
            </a:r>
            <a:r>
              <a:rPr lang="es-MX" sz="2000" dirty="0" err="1" smtClean="0">
                <a:latin typeface="+mj-lt"/>
              </a:rPr>
              <a:t>or</a:t>
            </a:r>
            <a:r>
              <a:rPr lang="es-MX" sz="2000" dirty="0" smtClean="0">
                <a:latin typeface="+mj-lt"/>
              </a:rPr>
              <a:t> 4 </a:t>
            </a:r>
            <a:r>
              <a:rPr lang="es-MX" sz="2000" dirty="0" err="1" smtClean="0">
                <a:latin typeface="+mj-lt"/>
              </a:rPr>
              <a:t>values</a:t>
            </a:r>
            <a:endParaRPr lang="es-MX" sz="2000" dirty="0" smtClean="0">
              <a:latin typeface="+mj-lt"/>
            </a:endParaRPr>
          </a:p>
          <a:p>
            <a:pPr lvl="1"/>
            <a:r>
              <a:rPr lang="es-MX" dirty="0" err="1">
                <a:latin typeface="+mj-lt"/>
              </a:rPr>
              <a:t>f</a:t>
            </a:r>
            <a:r>
              <a:rPr lang="es-MX" dirty="0" err="1" smtClean="0">
                <a:latin typeface="+mj-lt"/>
              </a:rPr>
              <a:t>loat</a:t>
            </a:r>
            <a:r>
              <a:rPr lang="es-MX" dirty="0" smtClean="0">
                <a:latin typeface="+mj-lt"/>
              </a:rPr>
              <a:t> a = 10.5;</a:t>
            </a:r>
          </a:p>
          <a:p>
            <a:pPr lvl="1"/>
            <a:r>
              <a:rPr lang="es-MX" dirty="0">
                <a:latin typeface="+mj-lt"/>
              </a:rPr>
              <a:t>f</a:t>
            </a:r>
            <a:r>
              <a:rPr lang="es-MX" dirty="0" smtClean="0">
                <a:latin typeface="+mj-lt"/>
              </a:rPr>
              <a:t>loat2 </a:t>
            </a:r>
            <a:r>
              <a:rPr lang="es-MX" dirty="0" err="1" smtClean="0">
                <a:latin typeface="+mj-lt"/>
              </a:rPr>
              <a:t>uv</a:t>
            </a:r>
            <a:r>
              <a:rPr lang="es-MX" dirty="0" smtClean="0">
                <a:latin typeface="+mj-lt"/>
              </a:rPr>
              <a:t> = float2(0.5, 0.5);</a:t>
            </a:r>
          </a:p>
          <a:p>
            <a:pPr lvl="1"/>
            <a:r>
              <a:rPr lang="es-MX" dirty="0">
                <a:latin typeface="+mj-lt"/>
              </a:rPr>
              <a:t>f</a:t>
            </a:r>
            <a:r>
              <a:rPr lang="es-MX" dirty="0" smtClean="0">
                <a:latin typeface="+mj-lt"/>
              </a:rPr>
              <a:t>loat3 normal = float3(0.2, 0.5, 0.3);</a:t>
            </a:r>
          </a:p>
          <a:p>
            <a:pPr lvl="1"/>
            <a:r>
              <a:rPr lang="es-MX" dirty="0">
                <a:latin typeface="+mj-lt"/>
              </a:rPr>
              <a:t>f</a:t>
            </a:r>
            <a:r>
              <a:rPr lang="es-MX" dirty="0" smtClean="0">
                <a:latin typeface="+mj-lt"/>
              </a:rPr>
              <a:t>loat4 color = float4(1, 1, 0, 1);</a:t>
            </a:r>
            <a:endParaRPr lang="es-MX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418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>
                <a:latin typeface="+mj-lt"/>
              </a:rPr>
              <a:t>CG</a:t>
            </a:r>
            <a:endParaRPr lang="en-US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9999" y="1280311"/>
            <a:ext cx="7740000" cy="3264311"/>
          </a:xfrm>
        </p:spPr>
        <p:txBody>
          <a:bodyPr/>
          <a:lstStyle/>
          <a:p>
            <a:r>
              <a:rPr lang="es-MX" sz="2000" dirty="0" err="1" smtClean="0">
                <a:latin typeface="+mj-lt"/>
              </a:rPr>
              <a:t>We</a:t>
            </a:r>
            <a:r>
              <a:rPr lang="es-MX" sz="2000" dirty="0" smtClean="0">
                <a:latin typeface="+mj-lt"/>
              </a:rPr>
              <a:t> can </a:t>
            </a:r>
            <a:r>
              <a:rPr lang="es-MX" sz="2000" dirty="0" err="1" smtClean="0">
                <a:latin typeface="+mj-lt"/>
              </a:rPr>
              <a:t>access</a:t>
            </a:r>
            <a:r>
              <a:rPr lang="es-MX" sz="2000" dirty="0" smtClean="0">
                <a:latin typeface="+mj-lt"/>
              </a:rPr>
              <a:t> </a:t>
            </a:r>
            <a:r>
              <a:rPr lang="es-MX" sz="2000" dirty="0" err="1" smtClean="0">
                <a:latin typeface="+mj-lt"/>
              </a:rPr>
              <a:t>the</a:t>
            </a:r>
            <a:r>
              <a:rPr lang="es-MX" sz="2000" dirty="0" smtClean="0">
                <a:latin typeface="+mj-lt"/>
              </a:rPr>
              <a:t> </a:t>
            </a:r>
            <a:r>
              <a:rPr lang="es-MX" sz="2000" dirty="0" err="1" smtClean="0">
                <a:latin typeface="+mj-lt"/>
              </a:rPr>
              <a:t>values</a:t>
            </a:r>
            <a:r>
              <a:rPr lang="es-MX" sz="2000" dirty="0" smtClean="0">
                <a:latin typeface="+mj-lt"/>
              </a:rPr>
              <a:t> </a:t>
            </a:r>
            <a:r>
              <a:rPr lang="es-MX" sz="2000" dirty="0" err="1" smtClean="0">
                <a:latin typeface="+mj-lt"/>
              </a:rPr>
              <a:t>using</a:t>
            </a:r>
            <a:r>
              <a:rPr lang="es-MX" sz="2000" dirty="0" smtClean="0">
                <a:latin typeface="+mj-lt"/>
              </a:rPr>
              <a:t> “</a:t>
            </a:r>
            <a:r>
              <a:rPr lang="es-MX" sz="2000" dirty="0" err="1" smtClean="0">
                <a:latin typeface="+mj-lt"/>
              </a:rPr>
              <a:t>swizzling</a:t>
            </a:r>
            <a:r>
              <a:rPr lang="es-MX" sz="2000" dirty="0" smtClean="0">
                <a:latin typeface="+mj-lt"/>
              </a:rPr>
              <a:t>”:</a:t>
            </a:r>
          </a:p>
          <a:p>
            <a:pPr lvl="1"/>
            <a:r>
              <a:rPr lang="es-MX" dirty="0">
                <a:latin typeface="+mj-lt"/>
              </a:rPr>
              <a:t>f</a:t>
            </a:r>
            <a:r>
              <a:rPr lang="es-MX" dirty="0" smtClean="0">
                <a:latin typeface="+mj-lt"/>
              </a:rPr>
              <a:t>loat3 c = </a:t>
            </a:r>
            <a:r>
              <a:rPr lang="es-MX" dirty="0" err="1" smtClean="0">
                <a:latin typeface="+mj-lt"/>
              </a:rPr>
              <a:t>color.rgb</a:t>
            </a:r>
            <a:r>
              <a:rPr lang="es-MX" dirty="0" smtClean="0">
                <a:latin typeface="+mj-lt"/>
              </a:rPr>
              <a:t>;</a:t>
            </a:r>
          </a:p>
          <a:p>
            <a:pPr lvl="1"/>
            <a:r>
              <a:rPr lang="es-MX" dirty="0">
                <a:latin typeface="+mj-lt"/>
              </a:rPr>
              <a:t>f</a:t>
            </a:r>
            <a:r>
              <a:rPr lang="es-MX" dirty="0" smtClean="0">
                <a:latin typeface="+mj-lt"/>
              </a:rPr>
              <a:t>oat3 c = </a:t>
            </a:r>
            <a:r>
              <a:rPr lang="es-MX" dirty="0" err="1" smtClean="0">
                <a:latin typeface="+mj-lt"/>
              </a:rPr>
              <a:t>color.xyz</a:t>
            </a:r>
            <a:r>
              <a:rPr lang="es-MX" dirty="0" smtClean="0">
                <a:latin typeface="+mj-lt"/>
              </a:rPr>
              <a:t>;</a:t>
            </a:r>
          </a:p>
          <a:p>
            <a:pPr lvl="1"/>
            <a:r>
              <a:rPr lang="es-MX" smtClean="0">
                <a:latin typeface="+mj-lt"/>
              </a:rPr>
              <a:t>float2 </a:t>
            </a:r>
            <a:r>
              <a:rPr lang="es-MX" dirty="0" smtClean="0">
                <a:latin typeface="+mj-lt"/>
              </a:rPr>
              <a:t>c = </a:t>
            </a:r>
            <a:r>
              <a:rPr lang="es-MX" dirty="0" err="1" smtClean="0">
                <a:latin typeface="+mj-lt"/>
              </a:rPr>
              <a:t>color.yx</a:t>
            </a:r>
            <a:r>
              <a:rPr lang="es-MX" dirty="0" smtClean="0">
                <a:latin typeface="+mj-lt"/>
              </a:rPr>
              <a:t>;</a:t>
            </a:r>
          </a:p>
          <a:p>
            <a:pPr lvl="1"/>
            <a:endParaRPr lang="es-MX" sz="2000" dirty="0">
              <a:latin typeface="+mj-lt"/>
            </a:endParaRPr>
          </a:p>
          <a:p>
            <a:pPr marL="219600" lvl="1" indent="0">
              <a:buNone/>
            </a:pPr>
            <a:r>
              <a:rPr lang="es-MX" sz="2000" dirty="0" err="1" smtClean="0">
                <a:latin typeface="+mj-lt"/>
              </a:rPr>
              <a:t>We</a:t>
            </a:r>
            <a:r>
              <a:rPr lang="es-MX" sz="2000" dirty="0" smtClean="0">
                <a:latin typeface="+mj-lt"/>
              </a:rPr>
              <a:t> </a:t>
            </a:r>
            <a:r>
              <a:rPr lang="es-MX" sz="2000" dirty="0" err="1" smtClean="0">
                <a:latin typeface="+mj-lt"/>
              </a:rPr>
              <a:t>operate</a:t>
            </a:r>
            <a:r>
              <a:rPr lang="es-MX" sz="2000" dirty="0" smtClean="0">
                <a:latin typeface="+mj-lt"/>
              </a:rPr>
              <a:t> in </a:t>
            </a:r>
            <a:r>
              <a:rPr lang="es-MX" sz="2000" dirty="0" err="1" smtClean="0">
                <a:latin typeface="+mj-lt"/>
              </a:rPr>
              <a:t>Parallel</a:t>
            </a:r>
            <a:r>
              <a:rPr lang="es-MX" sz="2000" dirty="0" smtClean="0">
                <a:latin typeface="+mj-lt"/>
              </a:rPr>
              <a:t>:</a:t>
            </a:r>
          </a:p>
          <a:p>
            <a:pPr marL="417600" lvl="2" indent="0">
              <a:buNone/>
            </a:pPr>
            <a:r>
              <a:rPr lang="es-MX" dirty="0">
                <a:latin typeface="+mj-lt"/>
              </a:rPr>
              <a:t>f</a:t>
            </a:r>
            <a:r>
              <a:rPr lang="es-MX" dirty="0" smtClean="0">
                <a:latin typeface="+mj-lt"/>
              </a:rPr>
              <a:t>loat3 a = float3(4.5, 2.2, 3.3);</a:t>
            </a:r>
          </a:p>
          <a:p>
            <a:pPr marL="417600" lvl="2" indent="0">
              <a:buNone/>
            </a:pPr>
            <a:r>
              <a:rPr lang="es-MX" dirty="0">
                <a:latin typeface="+mj-lt"/>
              </a:rPr>
              <a:t>f</a:t>
            </a:r>
            <a:r>
              <a:rPr lang="es-MX" dirty="0" smtClean="0">
                <a:latin typeface="+mj-lt"/>
              </a:rPr>
              <a:t>loat3 b = float3(2.5, 3.1, 1.4);</a:t>
            </a:r>
          </a:p>
          <a:p>
            <a:pPr marL="417600" lvl="2" indent="0">
              <a:buNone/>
            </a:pPr>
            <a:r>
              <a:rPr lang="es-MX" dirty="0">
                <a:latin typeface="+mj-lt"/>
              </a:rPr>
              <a:t>f</a:t>
            </a:r>
            <a:r>
              <a:rPr lang="es-MX" dirty="0" smtClean="0">
                <a:latin typeface="+mj-lt"/>
              </a:rPr>
              <a:t>loat3 c = a + b;</a:t>
            </a:r>
            <a:endParaRPr lang="es-MX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015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>
                <a:latin typeface="+mj-lt"/>
              </a:rPr>
              <a:t>appdata_base</a:t>
            </a:r>
            <a:endParaRPr lang="en-US" dirty="0">
              <a:latin typeface="+mj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+mj-lt"/>
              </a:rPr>
              <a:t>struct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appdata_base</a:t>
            </a:r>
            <a:r>
              <a:rPr lang="en-US" dirty="0">
                <a:latin typeface="+mj-lt"/>
              </a:rPr>
              <a:t>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{ 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float4 </a:t>
            </a:r>
            <a:r>
              <a:rPr lang="en-US" dirty="0">
                <a:latin typeface="+mj-lt"/>
              </a:rPr>
              <a:t>vertex : POSITION; // The vertex position in model space.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float3 </a:t>
            </a:r>
            <a:r>
              <a:rPr lang="en-US" dirty="0">
                <a:latin typeface="+mj-lt"/>
              </a:rPr>
              <a:t>normal : NORMAL; // The vertex normal in model space.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float4 </a:t>
            </a:r>
            <a:r>
              <a:rPr lang="en-US" dirty="0" err="1">
                <a:latin typeface="+mj-lt"/>
              </a:rPr>
              <a:t>texcoord</a:t>
            </a:r>
            <a:r>
              <a:rPr lang="en-US" dirty="0">
                <a:latin typeface="+mj-lt"/>
              </a:rPr>
              <a:t> : TEXCOORD0; // The first UV coordinate.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88308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+mj-lt"/>
              </a:rPr>
              <a:t>appdata_full</a:t>
            </a:r>
            <a:endParaRPr lang="en-US" dirty="0">
              <a:latin typeface="+mj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+mj-lt"/>
              </a:rPr>
              <a:t>struct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appdata_full</a:t>
            </a:r>
            <a:r>
              <a:rPr lang="en-US" dirty="0">
                <a:latin typeface="+mj-lt"/>
              </a:rPr>
              <a:t>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{ 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float4 </a:t>
            </a:r>
            <a:r>
              <a:rPr lang="en-US" dirty="0">
                <a:latin typeface="+mj-lt"/>
              </a:rPr>
              <a:t>vertex : POSITION; // The vertex position in model space.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float3 </a:t>
            </a:r>
            <a:r>
              <a:rPr lang="en-US" dirty="0">
                <a:latin typeface="+mj-lt"/>
              </a:rPr>
              <a:t>normal : NORMAL; // The vertex normal in model space.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float4 </a:t>
            </a:r>
            <a:r>
              <a:rPr lang="en-US" dirty="0" err="1">
                <a:latin typeface="+mj-lt"/>
              </a:rPr>
              <a:t>texcoord</a:t>
            </a:r>
            <a:r>
              <a:rPr lang="en-US" dirty="0">
                <a:latin typeface="+mj-lt"/>
              </a:rPr>
              <a:t> : TEXCOORD0; // The first UV coordinate.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float4 </a:t>
            </a:r>
            <a:r>
              <a:rPr lang="en-US" dirty="0">
                <a:latin typeface="+mj-lt"/>
              </a:rPr>
              <a:t>texcoord1 : TEXCOORD1; // The second UV coordinate.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float4 </a:t>
            </a:r>
            <a:r>
              <a:rPr lang="en-US" dirty="0">
                <a:latin typeface="+mj-lt"/>
              </a:rPr>
              <a:t>tangent : TANGENT; // The tangent vector in Model Space.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float4 </a:t>
            </a:r>
            <a:r>
              <a:rPr lang="en-US" dirty="0">
                <a:latin typeface="+mj-lt"/>
              </a:rPr>
              <a:t>color : COLOR; // Per-vertex color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69866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+mj-lt"/>
              </a:rPr>
              <a:t>SurfaceOutput</a:t>
            </a:r>
            <a:endParaRPr lang="en-US" dirty="0">
              <a:latin typeface="+mj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+mj-lt"/>
              </a:rPr>
              <a:t>struct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SurfaceOutput</a:t>
            </a:r>
            <a:r>
              <a:rPr lang="en-US" dirty="0">
                <a:latin typeface="+mj-lt"/>
              </a:rPr>
              <a:t> 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{ 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half3 </a:t>
            </a:r>
            <a:r>
              <a:rPr lang="en-US" dirty="0">
                <a:latin typeface="+mj-lt"/>
              </a:rPr>
              <a:t>Albedo</a:t>
            </a:r>
            <a:r>
              <a:rPr lang="en-US" dirty="0" smtClean="0">
                <a:latin typeface="+mj-lt"/>
              </a:rPr>
              <a:t>; //Just the diffuse color. 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half3 </a:t>
            </a:r>
            <a:r>
              <a:rPr lang="en-US" dirty="0">
                <a:latin typeface="+mj-lt"/>
              </a:rPr>
              <a:t>Normal; </a:t>
            </a:r>
            <a:r>
              <a:rPr lang="en-US" dirty="0" smtClean="0">
                <a:latin typeface="+mj-lt"/>
              </a:rPr>
              <a:t> //Tangent space normal, if written.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half3 </a:t>
            </a:r>
            <a:r>
              <a:rPr lang="en-US" dirty="0">
                <a:latin typeface="+mj-lt"/>
              </a:rPr>
              <a:t>Emission; </a:t>
            </a:r>
            <a:r>
              <a:rPr lang="en-US" dirty="0" smtClean="0">
                <a:latin typeface="+mj-lt"/>
              </a:rPr>
              <a:t>//Emission value in 0..1 range.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half </a:t>
            </a:r>
            <a:r>
              <a:rPr lang="en-US" dirty="0">
                <a:latin typeface="+mj-lt"/>
              </a:rPr>
              <a:t>Specular; </a:t>
            </a:r>
            <a:r>
              <a:rPr lang="en-US" dirty="0" smtClean="0">
                <a:latin typeface="+mj-lt"/>
              </a:rPr>
              <a:t> //Specular power in 0..1 range.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half </a:t>
            </a:r>
            <a:r>
              <a:rPr lang="en-US" dirty="0">
                <a:latin typeface="+mj-lt"/>
              </a:rPr>
              <a:t>Gloss; </a:t>
            </a:r>
            <a:r>
              <a:rPr lang="en-US" dirty="0" smtClean="0">
                <a:latin typeface="+mj-lt"/>
              </a:rPr>
              <a:t> //Specular intensity.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half </a:t>
            </a:r>
            <a:r>
              <a:rPr lang="en-US" dirty="0">
                <a:latin typeface="+mj-lt"/>
              </a:rPr>
              <a:t>Alpha; </a:t>
            </a:r>
            <a:r>
              <a:rPr lang="en-US" dirty="0" smtClean="0">
                <a:latin typeface="+mj-lt"/>
              </a:rPr>
              <a:t>//Alpha value for transparency.</a:t>
            </a: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26097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+mj-lt"/>
              </a:rPr>
              <a:t>References</a:t>
            </a:r>
            <a:endParaRPr lang="en-GB" dirty="0">
              <a:latin typeface="+mj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000" dirty="0" smtClean="0">
                <a:latin typeface="+mj-lt"/>
              </a:rPr>
              <a:t>Slides and demo Project</a:t>
            </a:r>
            <a:r>
              <a:rPr lang="en-GB" sz="2000" dirty="0">
                <a:latin typeface="+mj-lt"/>
              </a:rPr>
              <a:t>: </a:t>
            </a:r>
            <a:endParaRPr lang="en-GB" sz="2000" dirty="0" smtClean="0">
              <a:latin typeface="+mj-lt"/>
            </a:endParaRPr>
          </a:p>
          <a:p>
            <a:pPr lvl="1"/>
            <a:r>
              <a:rPr lang="en-GB" dirty="0">
                <a:latin typeface="+mj-lt"/>
                <a:hlinkClick r:id="rId3"/>
              </a:rPr>
              <a:t>https://</a:t>
            </a:r>
            <a:r>
              <a:rPr lang="en-GB" dirty="0" smtClean="0">
                <a:latin typeface="+mj-lt"/>
                <a:hlinkClick r:id="rId3"/>
              </a:rPr>
              <a:t>github.com/ArturoNereu/ShaderProgramming_101</a:t>
            </a:r>
            <a:endParaRPr lang="en-GB" dirty="0" smtClean="0">
              <a:latin typeface="+mj-lt"/>
            </a:endParaRPr>
          </a:p>
          <a:p>
            <a:pPr lvl="1"/>
            <a:endParaRPr lang="en-GB" dirty="0">
              <a:latin typeface="+mj-lt"/>
            </a:endParaRPr>
          </a:p>
          <a:p>
            <a:r>
              <a:rPr lang="en-GB" sz="2000" dirty="0" err="1" smtClean="0">
                <a:latin typeface="+mj-lt"/>
              </a:rPr>
              <a:t>Shader</a:t>
            </a:r>
            <a:r>
              <a:rPr lang="en-GB" sz="2000" dirty="0" smtClean="0">
                <a:latin typeface="+mj-lt"/>
              </a:rPr>
              <a:t> Programming online course: </a:t>
            </a:r>
          </a:p>
          <a:p>
            <a:pPr lvl="1"/>
            <a:r>
              <a:rPr lang="en-GB" dirty="0">
                <a:latin typeface="+mj-lt"/>
                <a:hlinkClick r:id="rId4"/>
              </a:rPr>
              <a:t>http://</a:t>
            </a:r>
            <a:r>
              <a:rPr lang="en-GB" dirty="0" smtClean="0">
                <a:latin typeface="+mj-lt"/>
                <a:hlinkClick r:id="rId4"/>
              </a:rPr>
              <a:t>cvgshader.teachable.com/courses/shader-development-using-unity-5</a:t>
            </a:r>
            <a:endParaRPr lang="en-GB" dirty="0" smtClean="0">
              <a:latin typeface="+mj-lt"/>
            </a:endParaRPr>
          </a:p>
          <a:p>
            <a:pPr marL="435600" lvl="2" indent="0">
              <a:buNone/>
            </a:pPr>
            <a:endParaRPr lang="en-GB" dirty="0" smtClean="0">
              <a:latin typeface="+mj-lt"/>
            </a:endParaRPr>
          </a:p>
          <a:p>
            <a:pPr marL="303750" indent="-285750"/>
            <a:r>
              <a:rPr lang="en-GB" sz="2000" dirty="0" smtClean="0">
                <a:latin typeface="+mj-lt"/>
              </a:rPr>
              <a:t>Making Stuff Look Good in Videogames:</a:t>
            </a:r>
          </a:p>
          <a:p>
            <a:pPr marL="523350" lvl="1" indent="-285750"/>
            <a:r>
              <a:rPr lang="en-GB" dirty="0">
                <a:latin typeface="+mj-lt"/>
              </a:rPr>
              <a:t>https://www.youtube.com/channel/UCEklP9iLcpExB8vp_fWQseg</a:t>
            </a:r>
          </a:p>
          <a:p>
            <a:endParaRPr lang="en-GB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9487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884" y="1480257"/>
            <a:ext cx="8362030" cy="2182986"/>
          </a:xfrm>
        </p:spPr>
        <p:txBody>
          <a:bodyPr/>
          <a:lstStyle/>
          <a:p>
            <a:r>
              <a:rPr lang="en-GB" sz="4000" dirty="0" smtClean="0">
                <a:latin typeface="+mj-lt"/>
              </a:rPr>
              <a:t>Introduction to </a:t>
            </a:r>
            <a:r>
              <a:rPr lang="en-GB" sz="4000" dirty="0" err="1" smtClean="0">
                <a:latin typeface="+mj-lt"/>
              </a:rPr>
              <a:t>Shader</a:t>
            </a:r>
            <a:r>
              <a:rPr lang="en-GB" sz="4000" dirty="0" smtClean="0">
                <a:latin typeface="+mj-lt"/>
              </a:rPr>
              <a:t> Programming</a:t>
            </a:r>
            <a:endParaRPr lang="en-GB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297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+mj-lt"/>
              </a:rPr>
              <a:t>References</a:t>
            </a:r>
            <a:endParaRPr lang="en-GB" dirty="0">
              <a:latin typeface="+mj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000" dirty="0" smtClean="0">
                <a:latin typeface="+mj-lt"/>
              </a:rPr>
              <a:t>Alan </a:t>
            </a:r>
            <a:r>
              <a:rPr lang="en-GB" sz="2000" dirty="0" err="1" smtClean="0">
                <a:latin typeface="+mj-lt"/>
              </a:rPr>
              <a:t>Zucconi’s</a:t>
            </a:r>
            <a:r>
              <a:rPr lang="en-GB" sz="2000" dirty="0" smtClean="0">
                <a:latin typeface="+mj-lt"/>
              </a:rPr>
              <a:t> </a:t>
            </a:r>
            <a:r>
              <a:rPr lang="en-GB" sz="2000" dirty="0" err="1" smtClean="0">
                <a:latin typeface="+mj-lt"/>
              </a:rPr>
              <a:t>Shaders</a:t>
            </a:r>
            <a:r>
              <a:rPr lang="en-GB" sz="2000" dirty="0" smtClean="0">
                <a:latin typeface="+mj-lt"/>
              </a:rPr>
              <a:t> Tutorials: </a:t>
            </a:r>
          </a:p>
          <a:p>
            <a:pPr lvl="1"/>
            <a:r>
              <a:rPr lang="en-GB" dirty="0">
                <a:latin typeface="+mj-lt"/>
              </a:rPr>
              <a:t>http://</a:t>
            </a:r>
            <a:r>
              <a:rPr lang="en-GB" dirty="0" smtClean="0">
                <a:latin typeface="+mj-lt"/>
              </a:rPr>
              <a:t>www.alanzucconi.com/2015/06/10/a-gentle-introduction-to-shaders-in-unity3d/</a:t>
            </a:r>
          </a:p>
          <a:p>
            <a:pPr lvl="1"/>
            <a:endParaRPr lang="en-GB" dirty="0">
              <a:latin typeface="+mj-lt"/>
            </a:endParaRPr>
          </a:p>
          <a:p>
            <a:r>
              <a:rPr lang="en-GB" sz="2000" dirty="0" smtClean="0">
                <a:latin typeface="+mj-lt"/>
              </a:rPr>
              <a:t>Gerardo </a:t>
            </a:r>
            <a:r>
              <a:rPr lang="en-GB" sz="2000" dirty="0" err="1" smtClean="0">
                <a:latin typeface="+mj-lt"/>
              </a:rPr>
              <a:t>Horvilleur</a:t>
            </a:r>
            <a:r>
              <a:rPr lang="en-GB" sz="2000" dirty="0" smtClean="0">
                <a:latin typeface="+mj-lt"/>
              </a:rPr>
              <a:t> on </a:t>
            </a:r>
            <a:r>
              <a:rPr lang="en-GB" sz="2000" dirty="0" err="1" smtClean="0">
                <a:latin typeface="+mj-lt"/>
              </a:rPr>
              <a:t>Shaders</a:t>
            </a:r>
            <a:r>
              <a:rPr lang="en-GB" sz="2000" dirty="0" smtClean="0">
                <a:latin typeface="+mj-lt"/>
              </a:rPr>
              <a:t> (Spanish):</a:t>
            </a:r>
          </a:p>
          <a:p>
            <a:pPr lvl="1"/>
            <a:r>
              <a:rPr lang="en-GB" dirty="0">
                <a:latin typeface="+mj-lt"/>
              </a:rPr>
              <a:t>https://</a:t>
            </a:r>
            <a:r>
              <a:rPr lang="en-GB" dirty="0" smtClean="0">
                <a:latin typeface="+mj-lt"/>
              </a:rPr>
              <a:t>www.youtube.com/watch?v=vaiyuVlZuCk</a:t>
            </a:r>
          </a:p>
          <a:p>
            <a:pPr marL="219600" lvl="1" indent="0">
              <a:buNone/>
            </a:pPr>
            <a:endParaRPr lang="en-GB" dirty="0"/>
          </a:p>
          <a:p>
            <a:r>
              <a:rPr lang="en-GB" sz="2000" dirty="0" err="1">
                <a:latin typeface="+mj-lt"/>
              </a:rPr>
              <a:t>Shadertoy</a:t>
            </a:r>
            <a:r>
              <a:rPr lang="en-GB" sz="2000" dirty="0">
                <a:latin typeface="+mj-lt"/>
              </a:rPr>
              <a:t>:</a:t>
            </a:r>
          </a:p>
          <a:p>
            <a:pPr marL="435600" lvl="2" indent="0">
              <a:buNone/>
            </a:pPr>
            <a:r>
              <a:rPr lang="en-GB" dirty="0">
                <a:latin typeface="+mj-lt"/>
              </a:rPr>
              <a:t>http://shadertoy.com</a:t>
            </a:r>
          </a:p>
          <a:p>
            <a:pPr lvl="1"/>
            <a:endParaRPr lang="en-GB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1390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 smtClean="0">
                <a:latin typeface="+mj-lt"/>
              </a:rPr>
              <a:t>Q &amp; A</a:t>
            </a:r>
            <a:endParaRPr lang="en-GB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0216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고맙습니다</a:t>
            </a:r>
            <a:r>
              <a:rPr lang="en-US" altLang="ko-KR" dirty="0"/>
              <a:t>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45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4800"/>
              </a:lnSpc>
            </a:pPr>
            <a:r>
              <a:rPr lang="en-US" b="0" dirty="0" smtClean="0"/>
              <a:t>Arturo</a:t>
            </a:r>
            <a:r>
              <a:rPr lang="da-DK" b="0" dirty="0" smtClean="0"/>
              <a:t> Núñez</a:t>
            </a:r>
            <a:br>
              <a:rPr lang="da-DK" b="0" dirty="0" smtClean="0"/>
            </a:br>
            <a:r>
              <a:rPr lang="da-DK" sz="2800" b="0" dirty="0" smtClean="0">
                <a:latin typeface="+mj-lt"/>
              </a:rPr>
              <a:t>Product Evangelist, Unity Technologies</a:t>
            </a:r>
            <a:r>
              <a:rPr lang="da-DK" sz="3200" b="0" dirty="0" smtClean="0">
                <a:latin typeface="+mj-lt"/>
              </a:rPr>
              <a:t/>
            </a:r>
            <a:br>
              <a:rPr lang="da-DK" sz="3200" b="0" dirty="0" smtClean="0">
                <a:latin typeface="+mj-lt"/>
              </a:rPr>
            </a:br>
            <a:r>
              <a:rPr lang="da-DK" sz="2400" b="0" dirty="0" smtClean="0">
                <a:latin typeface="+mj-lt"/>
              </a:rPr>
              <a:t>@ArturoNereu</a:t>
            </a:r>
            <a:endParaRPr lang="da-DK" sz="2400"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1490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60995" y="1330057"/>
            <a:ext cx="3478152" cy="871073"/>
          </a:xfrm>
        </p:spPr>
        <p:txBody>
          <a:bodyPr/>
          <a:lstStyle/>
          <a:p>
            <a:r>
              <a:rPr lang="en-GB" sz="4800" dirty="0" err="1" smtClean="0">
                <a:latin typeface="+mj-lt"/>
              </a:rPr>
              <a:t>Shader</a:t>
            </a:r>
            <a:endParaRPr lang="en-GB" sz="4800" dirty="0">
              <a:latin typeface="+mj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50632" y="1807612"/>
            <a:ext cx="7740000" cy="1586019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GB" sz="3200" dirty="0" smtClean="0">
                <a:latin typeface="+mj-lt"/>
              </a:rPr>
              <a:t>A set of instructions that runs on the GPU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844" y="3094075"/>
            <a:ext cx="1333575" cy="13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4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ssShad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6494" y="143301"/>
            <a:ext cx="8342604" cy="43451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22702" y="4189914"/>
            <a:ext cx="1935739" cy="2956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s-MX" dirty="0" err="1" smtClean="0">
                <a:solidFill>
                  <a:schemeClr val="bg1"/>
                </a:solidFill>
              </a:rPr>
              <a:t>DirectX</a:t>
            </a:r>
            <a:r>
              <a:rPr lang="es-MX" dirty="0" smtClean="0">
                <a:solidFill>
                  <a:schemeClr val="bg1"/>
                </a:solidFill>
              </a:rPr>
              <a:t> 11 </a:t>
            </a:r>
            <a:r>
              <a:rPr lang="es-MX" dirty="0" err="1" smtClean="0">
                <a:solidFill>
                  <a:schemeClr val="bg1"/>
                </a:solidFill>
              </a:rPr>
              <a:t>Grass</a:t>
            </a:r>
            <a:r>
              <a:rPr lang="es-MX" dirty="0" smtClean="0">
                <a:solidFill>
                  <a:schemeClr val="bg1"/>
                </a:solidFill>
              </a:rPr>
              <a:t> </a:t>
            </a:r>
            <a:r>
              <a:rPr lang="es-MX" dirty="0" err="1" smtClean="0">
                <a:solidFill>
                  <a:schemeClr val="bg1"/>
                </a:solidFill>
              </a:rPr>
              <a:t>Shader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36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damDissolv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8028" y="68238"/>
            <a:ext cx="7460413" cy="44173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688428" y="4189914"/>
            <a:ext cx="1670013" cy="2956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s-MX" dirty="0" err="1" smtClean="0">
                <a:solidFill>
                  <a:schemeClr val="bg1"/>
                </a:solidFill>
              </a:rPr>
              <a:t>Amplify</a:t>
            </a:r>
            <a:r>
              <a:rPr lang="es-MX" dirty="0" smtClean="0">
                <a:solidFill>
                  <a:schemeClr val="bg1"/>
                </a:solidFill>
              </a:rPr>
              <a:t> </a:t>
            </a:r>
            <a:r>
              <a:rPr lang="es-MX" dirty="0" err="1" smtClean="0">
                <a:solidFill>
                  <a:schemeClr val="bg1"/>
                </a:solidFill>
              </a:rPr>
              <a:t>Shader</a:t>
            </a:r>
            <a:r>
              <a:rPr lang="es-MX" dirty="0" smtClean="0">
                <a:solidFill>
                  <a:schemeClr val="bg1"/>
                </a:solidFill>
              </a:rPr>
              <a:t> Editor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74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The Rendering Pipeline</a:t>
            </a:r>
            <a:endParaRPr lang="en-US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042" y="1053004"/>
            <a:ext cx="4273344" cy="37309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32525" y="4825538"/>
            <a:ext cx="4688378" cy="2701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http://fragmentbuffer.com/gpu-performance-for-game-artists/</a:t>
            </a:r>
            <a:endParaRPr lang="en-US" sz="135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99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Types of </a:t>
            </a:r>
            <a:r>
              <a:rPr lang="en-US" dirty="0" err="1" smtClean="0">
                <a:latin typeface="+mj-lt"/>
              </a:rPr>
              <a:t>Shaders</a:t>
            </a:r>
            <a:endParaRPr lang="en-US" dirty="0">
              <a:latin typeface="+mj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 smtClean="0">
                <a:latin typeface="+mj-lt"/>
              </a:rPr>
              <a:t>Vertex </a:t>
            </a:r>
            <a:r>
              <a:rPr lang="en-US" sz="2400" dirty="0" err="1" smtClean="0">
                <a:latin typeface="+mj-lt"/>
              </a:rPr>
              <a:t>Shaders</a:t>
            </a:r>
            <a:endParaRPr lang="en-US" sz="2400" dirty="0" smtClean="0">
              <a:latin typeface="+mj-lt"/>
            </a:endParaRPr>
          </a:p>
          <a:p>
            <a:pPr marL="0" indent="0">
              <a:buNone/>
            </a:pPr>
            <a:endParaRPr lang="en-US" sz="2400" dirty="0" smtClean="0">
              <a:latin typeface="+mj-lt"/>
            </a:endParaRPr>
          </a:p>
          <a:p>
            <a:r>
              <a:rPr lang="en-US" sz="2400" dirty="0" smtClean="0">
                <a:latin typeface="+mj-lt"/>
              </a:rPr>
              <a:t>Fragment </a:t>
            </a:r>
            <a:r>
              <a:rPr lang="en-US" sz="2400" dirty="0" err="1" smtClean="0">
                <a:latin typeface="+mj-lt"/>
              </a:rPr>
              <a:t>Shaders</a:t>
            </a:r>
            <a:endParaRPr lang="en-US" sz="2400" dirty="0" smtClean="0">
              <a:latin typeface="+mj-lt"/>
            </a:endParaRPr>
          </a:p>
          <a:p>
            <a:pPr marL="0" indent="0">
              <a:buNone/>
            </a:pPr>
            <a:endParaRPr lang="en-US" sz="2400" dirty="0" smtClean="0">
              <a:latin typeface="+mj-lt"/>
            </a:endParaRPr>
          </a:p>
          <a:p>
            <a:r>
              <a:rPr lang="es-MX" sz="2400" dirty="0" smtClean="0">
                <a:latin typeface="+mj-lt"/>
              </a:rPr>
              <a:t>Surface </a:t>
            </a:r>
            <a:r>
              <a:rPr lang="es-MX" sz="2400" dirty="0" err="1" smtClean="0">
                <a:latin typeface="+mj-lt"/>
              </a:rPr>
              <a:t>Shaders</a:t>
            </a:r>
            <a:endParaRPr lang="es-MX" sz="2400" dirty="0">
              <a:latin typeface="+mj-lt"/>
            </a:endParaRPr>
          </a:p>
          <a:p>
            <a:endParaRPr lang="es-MX" sz="2400" dirty="0" smtClean="0">
              <a:latin typeface="+mj-lt"/>
            </a:endParaRPr>
          </a:p>
          <a:p>
            <a:r>
              <a:rPr lang="es-MX" sz="2400" dirty="0" smtClean="0">
                <a:latin typeface="+mj-lt"/>
              </a:rPr>
              <a:t>More…</a:t>
            </a:r>
            <a:endParaRPr lang="en-US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591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The Vertex </a:t>
            </a:r>
            <a:r>
              <a:rPr lang="en-US" dirty="0" err="1" smtClean="0">
                <a:latin typeface="+mj-lt"/>
              </a:rPr>
              <a:t>Shader</a:t>
            </a:r>
            <a:endParaRPr lang="en-US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 dirty="0" smtClean="0">
                <a:latin typeface="+mj-lt"/>
              </a:rPr>
              <a:t>Input</a:t>
            </a:r>
          </a:p>
          <a:p>
            <a:pPr lvl="1"/>
            <a:r>
              <a:rPr lang="es-MX" dirty="0" err="1" smtClean="0">
                <a:latin typeface="+mj-lt"/>
              </a:rPr>
              <a:t>Multiple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 smtClean="0">
                <a:latin typeface="+mj-lt"/>
              </a:rPr>
              <a:t>vertices</a:t>
            </a:r>
            <a:r>
              <a:rPr lang="es-MX" dirty="0" smtClean="0">
                <a:latin typeface="+mj-lt"/>
              </a:rPr>
              <a:t>: position, normal, color</a:t>
            </a:r>
          </a:p>
          <a:p>
            <a:pPr lvl="1"/>
            <a:endParaRPr lang="es-MX" dirty="0">
              <a:latin typeface="+mj-lt"/>
            </a:endParaRPr>
          </a:p>
          <a:p>
            <a:pPr lvl="1"/>
            <a:endParaRPr lang="es-MX" dirty="0">
              <a:latin typeface="+mj-lt"/>
            </a:endParaRPr>
          </a:p>
          <a:p>
            <a:r>
              <a:rPr lang="es-MX" dirty="0" smtClean="0">
                <a:latin typeface="+mj-lt"/>
              </a:rPr>
              <a:t>Output</a:t>
            </a:r>
          </a:p>
          <a:p>
            <a:pPr lvl="1"/>
            <a:r>
              <a:rPr lang="es-MX" dirty="0" smtClean="0">
                <a:latin typeface="+mj-lt"/>
              </a:rPr>
              <a:t>New Position</a:t>
            </a:r>
          </a:p>
          <a:p>
            <a:pPr lvl="1"/>
            <a:r>
              <a:rPr lang="es-MX" dirty="0" err="1" smtClean="0">
                <a:latin typeface="+mj-lt"/>
              </a:rPr>
              <a:t>Other</a:t>
            </a:r>
            <a:r>
              <a:rPr lang="es-MX" dirty="0" smtClean="0">
                <a:latin typeface="+mj-lt"/>
              </a:rPr>
              <a:t> </a:t>
            </a:r>
            <a:r>
              <a:rPr lang="es-MX" dirty="0" err="1" smtClean="0">
                <a:latin typeface="+mj-lt"/>
              </a:rPr>
              <a:t>Information</a:t>
            </a:r>
            <a:endParaRPr lang="es-MX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040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Brugerdefineret 2">
      <a:dk1>
        <a:srgbClr val="002834"/>
      </a:dk1>
      <a:lt1>
        <a:srgbClr val="FFFFFF"/>
      </a:lt1>
      <a:dk2>
        <a:srgbClr val="5A5A5D"/>
      </a:dk2>
      <a:lt2>
        <a:srgbClr val="ECEFF1"/>
      </a:lt2>
      <a:accent1>
        <a:srgbClr val="2196F3"/>
      </a:accent1>
      <a:accent2>
        <a:srgbClr val="009688"/>
      </a:accent2>
      <a:accent3>
        <a:srgbClr val="FFEB3B"/>
      </a:accent3>
      <a:accent4>
        <a:srgbClr val="FF9800"/>
      </a:accent4>
      <a:accent5>
        <a:srgbClr val="E91E63"/>
      </a:accent5>
      <a:accent6>
        <a:srgbClr val="9C27B0"/>
      </a:accent6>
      <a:hlink>
        <a:srgbClr val="00BCD5"/>
      </a:hlink>
      <a:folHlink>
        <a:srgbClr val="FF00FF"/>
      </a:folHlink>
    </a:clrScheme>
    <a:fontScheme name="Roboto Thin &amp; Light">
      <a:majorFont>
        <a:latin typeface="Roboto Thin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72000" tIns="72000" rIns="72000" bIns="72000" rtlCol="0" anchor="ctr"/>
      <a:lstStyle>
        <a:defPPr algn="ctr">
          <a:lnSpc>
            <a:spcPct val="150000"/>
          </a:lnSpc>
          <a:defRPr noProof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lnSpc>
            <a:spcPct val="150000"/>
          </a:lnSpc>
          <a:defRPr sz="1350" dirty="0" err="1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nite17-tokyo-powerpoint-template" id="{E2C25AEF-D8BC-2C4B-9A21-0E0BACD26DF7}" vid="{0E0BC200-E5CE-EA4D-9EC1-7B0FDA6E27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Roboto Thin &amp; Light">
      <a:majorFont>
        <a:latin typeface="Roboto Thin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oboto Thin &amp; Light">
      <a:majorFont>
        <a:latin typeface="Roboto Thin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 template-Unite '17 Seoul</Template>
  <TotalTime>0</TotalTime>
  <Words>1251</Words>
  <Application>Microsoft Office PowerPoint</Application>
  <PresentationFormat>On-screen Show (16:9)</PresentationFormat>
  <Paragraphs>183</Paragraphs>
  <Slides>22</Slides>
  <Notes>21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Roboto</vt:lpstr>
      <vt:lpstr>Roboto Light</vt:lpstr>
      <vt:lpstr>Roboto Thin</vt:lpstr>
      <vt:lpstr>White</vt:lpstr>
      <vt:lpstr>PowerPoint Presentation</vt:lpstr>
      <vt:lpstr>Introduction to Shader Programming</vt:lpstr>
      <vt:lpstr>Arturo Núñez Product Evangelist, Unity Technologies @ArturoNereu</vt:lpstr>
      <vt:lpstr>Shader</vt:lpstr>
      <vt:lpstr>PowerPoint Presentation</vt:lpstr>
      <vt:lpstr>PowerPoint Presentation</vt:lpstr>
      <vt:lpstr>The Rendering Pipeline</vt:lpstr>
      <vt:lpstr>Types of Shaders</vt:lpstr>
      <vt:lpstr>The Vertex Shader</vt:lpstr>
      <vt:lpstr>The Fragment Shader</vt:lpstr>
      <vt:lpstr>The Surface Shader</vt:lpstr>
      <vt:lpstr>A Basic Shader</vt:lpstr>
      <vt:lpstr>We program our shaders using…</vt:lpstr>
      <vt:lpstr>CG</vt:lpstr>
      <vt:lpstr>CG</vt:lpstr>
      <vt:lpstr>appdata_base</vt:lpstr>
      <vt:lpstr>appdata_full</vt:lpstr>
      <vt:lpstr>SurfaceOutput</vt:lpstr>
      <vt:lpstr>References</vt:lpstr>
      <vt:lpstr>References</vt:lpstr>
      <vt:lpstr>Q &amp; A</vt:lpstr>
      <vt:lpstr>고맙습니다!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2017-04-05T01:21:18Z</dcterms:created>
  <dcterms:modified xsi:type="dcterms:W3CDTF">2017-05-15T00:19:11Z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  <property fmtid="{D5CDD505-2E9C-101B-9397-08002B2CF9AE}" pid="3" name="SD_DocumentLanguage">
    <vt:lpwstr>en-GB</vt:lpwstr>
  </property>
</Properties>
</file>